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0"/>
  </p:notesMasterIdLst>
  <p:sldIdLst>
    <p:sldId id="256" r:id="rId2"/>
    <p:sldId id="257" r:id="rId3"/>
    <p:sldId id="258" r:id="rId4"/>
    <p:sldId id="259" r:id="rId5"/>
    <p:sldId id="260" r:id="rId6"/>
    <p:sldId id="261" r:id="rId7"/>
    <p:sldId id="262" r:id="rId8"/>
    <p:sldId id="263" r:id="rId9"/>
    <p:sldId id="264" r:id="rId10"/>
    <p:sldId id="294" r:id="rId11"/>
    <p:sldId id="283" r:id="rId12"/>
    <p:sldId id="284" r:id="rId13"/>
    <p:sldId id="265" r:id="rId14"/>
    <p:sldId id="285" r:id="rId15"/>
    <p:sldId id="266" r:id="rId16"/>
    <p:sldId id="267" r:id="rId17"/>
    <p:sldId id="286" r:id="rId18"/>
    <p:sldId id="292" r:id="rId19"/>
    <p:sldId id="288" r:id="rId20"/>
    <p:sldId id="289" r:id="rId21"/>
    <p:sldId id="287" r:id="rId22"/>
    <p:sldId id="290" r:id="rId23"/>
    <p:sldId id="291" r:id="rId24"/>
    <p:sldId id="268" r:id="rId25"/>
    <p:sldId id="293" r:id="rId26"/>
    <p:sldId id="295" r:id="rId27"/>
    <p:sldId id="269" r:id="rId28"/>
    <p:sldId id="297" r:id="rId29"/>
    <p:sldId id="271" r:id="rId30"/>
    <p:sldId id="296" r:id="rId31"/>
    <p:sldId id="298" r:id="rId32"/>
    <p:sldId id="299" r:id="rId33"/>
    <p:sldId id="272" r:id="rId34"/>
    <p:sldId id="273" r:id="rId35"/>
    <p:sldId id="274" r:id="rId36"/>
    <p:sldId id="275" r:id="rId37"/>
    <p:sldId id="276" r:id="rId38"/>
    <p:sldId id="277" r:id="rId39"/>
    <p:sldId id="278" r:id="rId40"/>
    <p:sldId id="279" r:id="rId41"/>
    <p:sldId id="280" r:id="rId42"/>
    <p:sldId id="300" r:id="rId43"/>
    <p:sldId id="301" r:id="rId44"/>
    <p:sldId id="302" r:id="rId45"/>
    <p:sldId id="303" r:id="rId46"/>
    <p:sldId id="307" r:id="rId47"/>
    <p:sldId id="308" r:id="rId48"/>
    <p:sldId id="309" r:id="rId49"/>
    <p:sldId id="310" r:id="rId50"/>
    <p:sldId id="311" r:id="rId51"/>
    <p:sldId id="304" r:id="rId52"/>
    <p:sldId id="305" r:id="rId53"/>
    <p:sldId id="306" r:id="rId54"/>
    <p:sldId id="319" r:id="rId55"/>
    <p:sldId id="312" r:id="rId56"/>
    <p:sldId id="320" r:id="rId57"/>
    <p:sldId id="324" r:id="rId58"/>
    <p:sldId id="313" r:id="rId59"/>
    <p:sldId id="321" r:id="rId60"/>
    <p:sldId id="325" r:id="rId61"/>
    <p:sldId id="328" r:id="rId62"/>
    <p:sldId id="329" r:id="rId63"/>
    <p:sldId id="339" r:id="rId64"/>
    <p:sldId id="326" r:id="rId65"/>
    <p:sldId id="327" r:id="rId66"/>
    <p:sldId id="330" r:id="rId67"/>
    <p:sldId id="331" r:id="rId68"/>
    <p:sldId id="340" r:id="rId69"/>
    <p:sldId id="332" r:id="rId70"/>
    <p:sldId id="333" r:id="rId71"/>
    <p:sldId id="334" r:id="rId72"/>
    <p:sldId id="335" r:id="rId73"/>
    <p:sldId id="336" r:id="rId74"/>
    <p:sldId id="337" r:id="rId75"/>
    <p:sldId id="316" r:id="rId76"/>
    <p:sldId id="338" r:id="rId77"/>
    <p:sldId id="341" r:id="rId78"/>
    <p:sldId id="344" r:id="rId79"/>
    <p:sldId id="345" r:id="rId80"/>
    <p:sldId id="346" r:id="rId81"/>
    <p:sldId id="342" r:id="rId82"/>
    <p:sldId id="343" r:id="rId83"/>
    <p:sldId id="353" r:id="rId84"/>
    <p:sldId id="348" r:id="rId85"/>
    <p:sldId id="347" r:id="rId86"/>
    <p:sldId id="349" r:id="rId87"/>
    <p:sldId id="350" r:id="rId88"/>
    <p:sldId id="351" r:id="rId89"/>
    <p:sldId id="314" r:id="rId90"/>
    <p:sldId id="352" r:id="rId91"/>
    <p:sldId id="322" r:id="rId92"/>
    <p:sldId id="354" r:id="rId93"/>
    <p:sldId id="355" r:id="rId94"/>
    <p:sldId id="356" r:id="rId95"/>
    <p:sldId id="357" r:id="rId96"/>
    <p:sldId id="358" r:id="rId97"/>
    <p:sldId id="359" r:id="rId98"/>
    <p:sldId id="360" r:id="rId99"/>
    <p:sldId id="362" r:id="rId100"/>
    <p:sldId id="363" r:id="rId101"/>
    <p:sldId id="364" r:id="rId102"/>
    <p:sldId id="365" r:id="rId103"/>
    <p:sldId id="361" r:id="rId104"/>
    <p:sldId id="366" r:id="rId105"/>
    <p:sldId id="367" r:id="rId106"/>
    <p:sldId id="368" r:id="rId107"/>
    <p:sldId id="369" r:id="rId108"/>
    <p:sldId id="370" r:id="rId109"/>
    <p:sldId id="371" r:id="rId110"/>
    <p:sldId id="372" r:id="rId111"/>
    <p:sldId id="315" r:id="rId112"/>
    <p:sldId id="373" r:id="rId113"/>
    <p:sldId id="376" r:id="rId114"/>
    <p:sldId id="374" r:id="rId115"/>
    <p:sldId id="375" r:id="rId116"/>
    <p:sldId id="323" r:id="rId117"/>
    <p:sldId id="377" r:id="rId118"/>
    <p:sldId id="378" r:id="rId119"/>
    <p:sldId id="379" r:id="rId120"/>
    <p:sldId id="380" r:id="rId121"/>
    <p:sldId id="381" r:id="rId122"/>
    <p:sldId id="382" r:id="rId123"/>
    <p:sldId id="383" r:id="rId124"/>
    <p:sldId id="384" r:id="rId125"/>
    <p:sldId id="385" r:id="rId126"/>
    <p:sldId id="386" r:id="rId127"/>
    <p:sldId id="317"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318" r:id="rId147"/>
    <p:sldId id="281" r:id="rId148"/>
    <p:sldId id="282" r:id="rId149"/>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85" d="100"/>
          <a:sy n="85" d="100"/>
        </p:scale>
        <p:origin x="88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_rels/data11.xml.rels><?xml version="1.0" encoding="UTF-8" standalone="yes"?>
<Relationships xmlns="http://schemas.openxmlformats.org/package/2006/relationships"><Relationship Id="rId1" Type="http://schemas.openxmlformats.org/officeDocument/2006/relationships/hyperlink" Target="https://start.spring.io/" TargetMode="External"/></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diagrams/_rels/drawing11.xml.rels><?xml version="1.0" encoding="UTF-8" standalone="yes"?>
<Relationships xmlns="http://schemas.openxmlformats.org/package/2006/relationships"><Relationship Id="rId1" Type="http://schemas.openxmlformats.org/officeDocument/2006/relationships/hyperlink" Target="https://start.spring.io/" TargetMode="External"/></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03669-0310-44E7-98C3-FF981EF86B87}" type="doc">
      <dgm:prSet loTypeId="urn:microsoft.com/office/officeart/2005/8/layout/target3" loCatId="relationship" qsTypeId="urn:microsoft.com/office/officeart/2005/8/quickstyle/3d1" qsCatId="3D" csTypeId="urn:microsoft.com/office/officeart/2005/8/colors/accent1_2" csCatId="accent1" phldr="1"/>
      <dgm:spPr/>
      <dgm:t>
        <a:bodyPr/>
        <a:lstStyle/>
        <a:p>
          <a:endParaRPr lang="en-IN"/>
        </a:p>
      </dgm:t>
    </dgm:pt>
    <dgm:pt modelId="{284144D7-8778-410C-9248-E78FBD2C782A}">
      <dgm:prSet/>
      <dgm:spPr/>
      <dgm:t>
        <a:bodyPr/>
        <a:lstStyle/>
        <a:p>
          <a:pPr algn="l"/>
          <a:r>
            <a:rPr lang="en-IN" b="1" i="0" dirty="0"/>
            <a:t>Hybrid Technologies:</a:t>
          </a:r>
          <a:r>
            <a:rPr lang="en-IN" b="0" i="0" dirty="0"/>
            <a:t> </a:t>
          </a:r>
        </a:p>
        <a:p>
          <a:pPr algn="l"/>
          <a:r>
            <a:rPr lang="en-IN" b="0" i="1" dirty="0"/>
            <a:t>Suppose developers of this application are comfortable with various technologies like JAVA, C++,.NET, C#.</a:t>
          </a:r>
          <a:endParaRPr lang="en-IN" dirty="0"/>
        </a:p>
      </dgm:t>
    </dgm:pt>
    <dgm:pt modelId="{2B5CB8E1-FAC2-4DCE-975F-05574CA1AC68}" type="parTrans" cxnId="{F6E37314-7139-44F2-A84F-87E6853900DE}">
      <dgm:prSet/>
      <dgm:spPr/>
      <dgm:t>
        <a:bodyPr/>
        <a:lstStyle/>
        <a:p>
          <a:endParaRPr lang="en-IN"/>
        </a:p>
      </dgm:t>
    </dgm:pt>
    <dgm:pt modelId="{FE924F44-54D9-4E02-98CE-A418EF6FAD0C}" type="sibTrans" cxnId="{F6E37314-7139-44F2-A84F-87E6853900DE}">
      <dgm:prSet/>
      <dgm:spPr/>
      <dgm:t>
        <a:bodyPr/>
        <a:lstStyle/>
        <a:p>
          <a:endParaRPr lang="en-IN"/>
        </a:p>
      </dgm:t>
    </dgm:pt>
    <dgm:pt modelId="{D8F6382C-4A04-4AE0-A283-23184AC9D764}">
      <dgm:prSet/>
      <dgm:spPr/>
      <dgm:t>
        <a:bodyPr/>
        <a:lstStyle/>
        <a:p>
          <a:r>
            <a:rPr lang="en-IN" b="0" i="0"/>
            <a:t>Even though they are comfortable with various technologies, they still have to build large and complex applications on a single technology.</a:t>
          </a:r>
          <a:endParaRPr lang="en-IN"/>
        </a:p>
      </dgm:t>
    </dgm:pt>
    <dgm:pt modelId="{C2E618AA-A8F9-4CF9-BADE-20561F0D6FAB}" type="parTrans" cxnId="{0C54D6B8-B7BB-47C2-BD41-7A394A8ABC2F}">
      <dgm:prSet/>
      <dgm:spPr/>
      <dgm:t>
        <a:bodyPr/>
        <a:lstStyle/>
        <a:p>
          <a:endParaRPr lang="en-IN"/>
        </a:p>
      </dgm:t>
    </dgm:pt>
    <dgm:pt modelId="{8E8E796C-0E89-4979-823F-7F1D2F2EA7A1}" type="sibTrans" cxnId="{0C54D6B8-B7BB-47C2-BD41-7A394A8ABC2F}">
      <dgm:prSet/>
      <dgm:spPr/>
      <dgm:t>
        <a:bodyPr/>
        <a:lstStyle/>
        <a:p>
          <a:endParaRPr lang="en-IN"/>
        </a:p>
      </dgm:t>
    </dgm:pt>
    <dgm:pt modelId="{C702A1A9-6E7A-4093-89DB-70AD7E2383E0}" type="pres">
      <dgm:prSet presAssocID="{71403669-0310-44E7-98C3-FF981EF86B87}" presName="Name0" presStyleCnt="0">
        <dgm:presLayoutVars>
          <dgm:chMax val="7"/>
          <dgm:dir/>
          <dgm:animLvl val="lvl"/>
          <dgm:resizeHandles val="exact"/>
        </dgm:presLayoutVars>
      </dgm:prSet>
      <dgm:spPr/>
    </dgm:pt>
    <dgm:pt modelId="{9A4985E1-B53A-4662-B41B-E9295397DECF}" type="pres">
      <dgm:prSet presAssocID="{284144D7-8778-410C-9248-E78FBD2C782A}" presName="circle1" presStyleLbl="node1" presStyleIdx="0" presStyleCnt="1"/>
      <dgm:spPr/>
    </dgm:pt>
    <dgm:pt modelId="{8B8F9B99-2486-4E7B-B11C-18EFF744A044}" type="pres">
      <dgm:prSet presAssocID="{284144D7-8778-410C-9248-E78FBD2C782A}" presName="space" presStyleCnt="0"/>
      <dgm:spPr/>
    </dgm:pt>
    <dgm:pt modelId="{91520BDD-CECA-4501-925D-E83DB4248B16}" type="pres">
      <dgm:prSet presAssocID="{284144D7-8778-410C-9248-E78FBD2C782A}" presName="rect1" presStyleLbl="alignAcc1" presStyleIdx="0" presStyleCnt="1" custScaleX="108363"/>
      <dgm:spPr/>
    </dgm:pt>
    <dgm:pt modelId="{EF91A318-9918-4AF3-9E6C-84D918202C0F}" type="pres">
      <dgm:prSet presAssocID="{284144D7-8778-410C-9248-E78FBD2C782A}" presName="rect1ParTx" presStyleLbl="alignAcc1" presStyleIdx="0" presStyleCnt="1">
        <dgm:presLayoutVars>
          <dgm:chMax val="1"/>
          <dgm:bulletEnabled val="1"/>
        </dgm:presLayoutVars>
      </dgm:prSet>
      <dgm:spPr/>
    </dgm:pt>
    <dgm:pt modelId="{B1220D7D-B28F-408B-9C20-1CF1C0BD29C5}" type="pres">
      <dgm:prSet presAssocID="{284144D7-8778-410C-9248-E78FBD2C782A}" presName="rect1ChTx" presStyleLbl="alignAcc1" presStyleIdx="0" presStyleCnt="1">
        <dgm:presLayoutVars>
          <dgm:bulletEnabled val="1"/>
        </dgm:presLayoutVars>
      </dgm:prSet>
      <dgm:spPr/>
    </dgm:pt>
  </dgm:ptLst>
  <dgm:cxnLst>
    <dgm:cxn modelId="{F6E37314-7139-44F2-A84F-87E6853900DE}" srcId="{71403669-0310-44E7-98C3-FF981EF86B87}" destId="{284144D7-8778-410C-9248-E78FBD2C782A}" srcOrd="0" destOrd="0" parTransId="{2B5CB8E1-FAC2-4DCE-975F-05574CA1AC68}" sibTransId="{FE924F44-54D9-4E02-98CE-A418EF6FAD0C}"/>
    <dgm:cxn modelId="{00E08157-AD96-4FB0-A111-4564DB476377}" type="presOf" srcId="{284144D7-8778-410C-9248-E78FBD2C782A}" destId="{EF91A318-9918-4AF3-9E6C-84D918202C0F}" srcOrd="1" destOrd="0" presId="urn:microsoft.com/office/officeart/2005/8/layout/target3"/>
    <dgm:cxn modelId="{CD4BB0B4-1762-4CB1-9DCC-4676B2435576}" type="presOf" srcId="{284144D7-8778-410C-9248-E78FBD2C782A}" destId="{91520BDD-CECA-4501-925D-E83DB4248B16}" srcOrd="0" destOrd="0" presId="urn:microsoft.com/office/officeart/2005/8/layout/target3"/>
    <dgm:cxn modelId="{0C54D6B8-B7BB-47C2-BD41-7A394A8ABC2F}" srcId="{284144D7-8778-410C-9248-E78FBD2C782A}" destId="{D8F6382C-4A04-4AE0-A283-23184AC9D764}" srcOrd="0" destOrd="0" parTransId="{C2E618AA-A8F9-4CF9-BADE-20561F0D6FAB}" sibTransId="{8E8E796C-0E89-4979-823F-7F1D2F2EA7A1}"/>
    <dgm:cxn modelId="{BE8594CB-9E9F-4A72-B675-CFBC7DEDA569}" type="presOf" srcId="{D8F6382C-4A04-4AE0-A283-23184AC9D764}" destId="{B1220D7D-B28F-408B-9C20-1CF1C0BD29C5}" srcOrd="0" destOrd="0" presId="urn:microsoft.com/office/officeart/2005/8/layout/target3"/>
    <dgm:cxn modelId="{24A7E1E1-42E8-4BC8-862C-1E66E95FE10D}" type="presOf" srcId="{71403669-0310-44E7-98C3-FF981EF86B87}" destId="{C702A1A9-6E7A-4093-89DB-70AD7E2383E0}" srcOrd="0" destOrd="0" presId="urn:microsoft.com/office/officeart/2005/8/layout/target3"/>
    <dgm:cxn modelId="{348232EE-E49E-438A-B6F9-6C6825D46660}" type="presParOf" srcId="{C702A1A9-6E7A-4093-89DB-70AD7E2383E0}" destId="{9A4985E1-B53A-4662-B41B-E9295397DECF}" srcOrd="0" destOrd="0" presId="urn:microsoft.com/office/officeart/2005/8/layout/target3"/>
    <dgm:cxn modelId="{B0A728D5-EC03-41BF-968D-7BB06D000C55}" type="presParOf" srcId="{C702A1A9-6E7A-4093-89DB-70AD7E2383E0}" destId="{8B8F9B99-2486-4E7B-B11C-18EFF744A044}" srcOrd="1" destOrd="0" presId="urn:microsoft.com/office/officeart/2005/8/layout/target3"/>
    <dgm:cxn modelId="{20EB4EF5-0EB6-4453-9935-13BBBC5A609E}" type="presParOf" srcId="{C702A1A9-6E7A-4093-89DB-70AD7E2383E0}" destId="{91520BDD-CECA-4501-925D-E83DB4248B16}" srcOrd="2" destOrd="0" presId="urn:microsoft.com/office/officeart/2005/8/layout/target3"/>
    <dgm:cxn modelId="{162DA56C-0DA5-4BA9-9967-7CC6EA0DF222}" type="presParOf" srcId="{C702A1A9-6E7A-4093-89DB-70AD7E2383E0}" destId="{EF91A318-9918-4AF3-9E6C-84D918202C0F}" srcOrd="3" destOrd="0" presId="urn:microsoft.com/office/officeart/2005/8/layout/target3"/>
    <dgm:cxn modelId="{B19067CE-C49D-470A-B482-2D89CF0EF827}" type="presParOf" srcId="{C702A1A9-6E7A-4093-89DB-70AD7E2383E0}" destId="{B1220D7D-B28F-408B-9C20-1CF1C0BD29C5}" srcOrd="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9040B67-5E1B-4306-8EAB-69523DA2C141}"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IN"/>
        </a:p>
      </dgm:t>
    </dgm:pt>
    <dgm:pt modelId="{325746B8-5532-4DBB-8953-609C133BD4A1}">
      <dgm:prSet/>
      <dgm:spPr/>
      <dgm:t>
        <a:bodyPr/>
        <a:lstStyle/>
        <a:p>
          <a:r>
            <a:rPr lang="en-IN" b="1" i="0"/>
            <a:t>Create spring boot project.</a:t>
          </a:r>
          <a:endParaRPr lang="en-IN"/>
        </a:p>
      </dgm:t>
    </dgm:pt>
    <dgm:pt modelId="{486A073C-53C2-47AB-AFDD-56E025430A95}" type="parTrans" cxnId="{24C0C831-6FDC-4816-9E23-09AD457C87B3}">
      <dgm:prSet/>
      <dgm:spPr/>
      <dgm:t>
        <a:bodyPr/>
        <a:lstStyle/>
        <a:p>
          <a:endParaRPr lang="en-IN"/>
        </a:p>
      </dgm:t>
    </dgm:pt>
    <dgm:pt modelId="{07E08FCE-AF26-43FD-88D8-80826CC339AC}" type="sibTrans" cxnId="{24C0C831-6FDC-4816-9E23-09AD457C87B3}">
      <dgm:prSet/>
      <dgm:spPr/>
      <dgm:t>
        <a:bodyPr/>
        <a:lstStyle/>
        <a:p>
          <a:endParaRPr lang="en-IN"/>
        </a:p>
      </dgm:t>
    </dgm:pt>
    <dgm:pt modelId="{C0533078-3724-40FB-82E1-A02F9ACC0AAA}">
      <dgm:prSet/>
      <dgm:spPr/>
      <dgm:t>
        <a:bodyPr/>
        <a:lstStyle/>
        <a:p>
          <a:r>
            <a:rPr lang="en-IN" b="1"/>
            <a:t>Add server &amp; application settings in properties file.</a:t>
          </a:r>
          <a:endParaRPr lang="en-IN"/>
        </a:p>
      </dgm:t>
    </dgm:pt>
    <dgm:pt modelId="{27DE53B7-C94B-4B30-A897-5F0B5317DFC0}" type="parTrans" cxnId="{FF8CDDB0-F764-407D-AE5D-15BE34A5FA2E}">
      <dgm:prSet/>
      <dgm:spPr/>
      <dgm:t>
        <a:bodyPr/>
        <a:lstStyle/>
        <a:p>
          <a:endParaRPr lang="en-IN"/>
        </a:p>
      </dgm:t>
    </dgm:pt>
    <dgm:pt modelId="{35B69082-7FF4-4C50-BA2F-5CC21FEF816F}" type="sibTrans" cxnId="{FF8CDDB0-F764-407D-AE5D-15BE34A5FA2E}">
      <dgm:prSet/>
      <dgm:spPr/>
      <dgm:t>
        <a:bodyPr/>
        <a:lstStyle/>
        <a:p>
          <a:endParaRPr lang="en-IN"/>
        </a:p>
      </dgm:t>
    </dgm:pt>
    <dgm:pt modelId="{83516437-1FBD-4C72-A498-7123C07F1152}">
      <dgm:prSet/>
      <dgm:spPr/>
      <dgm:t>
        <a:bodyPr/>
        <a:lstStyle/>
        <a:p>
          <a:r>
            <a:rPr lang="en-IN" b="1" i="0"/>
            <a:t>Create REST APIs using RestController.</a:t>
          </a:r>
          <a:endParaRPr lang="en-IN"/>
        </a:p>
      </dgm:t>
    </dgm:pt>
    <dgm:pt modelId="{05C7577F-F5B6-47A4-9974-047372D40CD2}" type="parTrans" cxnId="{B3F7A8C9-712E-495D-A2D5-4AF667FE0D23}">
      <dgm:prSet/>
      <dgm:spPr/>
      <dgm:t>
        <a:bodyPr/>
        <a:lstStyle/>
        <a:p>
          <a:endParaRPr lang="en-IN"/>
        </a:p>
      </dgm:t>
    </dgm:pt>
    <dgm:pt modelId="{99C58C76-E529-4B8A-AC8F-683A3D303C8B}" type="sibTrans" cxnId="{B3F7A8C9-712E-495D-A2D5-4AF667FE0D23}">
      <dgm:prSet/>
      <dgm:spPr/>
      <dgm:t>
        <a:bodyPr/>
        <a:lstStyle/>
        <a:p>
          <a:endParaRPr lang="en-IN"/>
        </a:p>
      </dgm:t>
    </dgm:pt>
    <dgm:pt modelId="{762DB916-0208-4983-B5E7-4E2260385792}">
      <dgm:prSet/>
      <dgm:spPr/>
      <dgm:t>
        <a:bodyPr/>
        <a:lstStyle/>
        <a:p>
          <a:r>
            <a:rPr lang="en-IN" b="1" i="0"/>
            <a:t>Build and Test Student Service</a:t>
          </a:r>
          <a:endParaRPr lang="en-IN"/>
        </a:p>
      </dgm:t>
    </dgm:pt>
    <dgm:pt modelId="{2DA68F59-4322-46BE-A2AA-AF64D3D07A34}" type="parTrans" cxnId="{037F175C-171F-4DC1-B907-E66C52867D01}">
      <dgm:prSet/>
      <dgm:spPr/>
      <dgm:t>
        <a:bodyPr/>
        <a:lstStyle/>
        <a:p>
          <a:endParaRPr lang="en-IN"/>
        </a:p>
      </dgm:t>
    </dgm:pt>
    <dgm:pt modelId="{BD5C373F-C2C0-4315-8910-5B0C5C3D4D2E}" type="sibTrans" cxnId="{037F175C-171F-4DC1-B907-E66C52867D01}">
      <dgm:prSet/>
      <dgm:spPr/>
      <dgm:t>
        <a:bodyPr/>
        <a:lstStyle/>
        <a:p>
          <a:endParaRPr lang="en-IN"/>
        </a:p>
      </dgm:t>
    </dgm:pt>
    <dgm:pt modelId="{BFCBE243-BFFD-48DF-8CBB-D3C6F0C35BC0}" type="pres">
      <dgm:prSet presAssocID="{79040B67-5E1B-4306-8EAB-69523DA2C141}" presName="linear" presStyleCnt="0">
        <dgm:presLayoutVars>
          <dgm:animLvl val="lvl"/>
          <dgm:resizeHandles val="exact"/>
        </dgm:presLayoutVars>
      </dgm:prSet>
      <dgm:spPr/>
    </dgm:pt>
    <dgm:pt modelId="{9D77A859-7D68-437E-863C-0BB6649F7343}" type="pres">
      <dgm:prSet presAssocID="{325746B8-5532-4DBB-8953-609C133BD4A1}" presName="parentText" presStyleLbl="node1" presStyleIdx="0" presStyleCnt="4">
        <dgm:presLayoutVars>
          <dgm:chMax val="0"/>
          <dgm:bulletEnabled val="1"/>
        </dgm:presLayoutVars>
      </dgm:prSet>
      <dgm:spPr/>
    </dgm:pt>
    <dgm:pt modelId="{9002A28B-D723-4E05-BC89-9944E8851DFF}" type="pres">
      <dgm:prSet presAssocID="{07E08FCE-AF26-43FD-88D8-80826CC339AC}" presName="spacer" presStyleCnt="0"/>
      <dgm:spPr/>
    </dgm:pt>
    <dgm:pt modelId="{D4252654-5B02-40CF-9F68-E7BB95EAAA60}" type="pres">
      <dgm:prSet presAssocID="{C0533078-3724-40FB-82E1-A02F9ACC0AAA}" presName="parentText" presStyleLbl="node1" presStyleIdx="1" presStyleCnt="4">
        <dgm:presLayoutVars>
          <dgm:chMax val="0"/>
          <dgm:bulletEnabled val="1"/>
        </dgm:presLayoutVars>
      </dgm:prSet>
      <dgm:spPr/>
    </dgm:pt>
    <dgm:pt modelId="{7B1B1D57-8A49-451B-95B4-F2A4CBF334A8}" type="pres">
      <dgm:prSet presAssocID="{35B69082-7FF4-4C50-BA2F-5CC21FEF816F}" presName="spacer" presStyleCnt="0"/>
      <dgm:spPr/>
    </dgm:pt>
    <dgm:pt modelId="{E0533BF3-75E9-4E9B-8B34-69A5764AE35F}" type="pres">
      <dgm:prSet presAssocID="{83516437-1FBD-4C72-A498-7123C07F1152}" presName="parentText" presStyleLbl="node1" presStyleIdx="2" presStyleCnt="4">
        <dgm:presLayoutVars>
          <dgm:chMax val="0"/>
          <dgm:bulletEnabled val="1"/>
        </dgm:presLayoutVars>
      </dgm:prSet>
      <dgm:spPr/>
    </dgm:pt>
    <dgm:pt modelId="{DD91AD76-E21F-4084-9D86-56EB2DD43C63}" type="pres">
      <dgm:prSet presAssocID="{99C58C76-E529-4B8A-AC8F-683A3D303C8B}" presName="spacer" presStyleCnt="0"/>
      <dgm:spPr/>
    </dgm:pt>
    <dgm:pt modelId="{9E1BF574-0EC3-4A96-97C3-A7BAA2B8EFD8}" type="pres">
      <dgm:prSet presAssocID="{762DB916-0208-4983-B5E7-4E2260385792}" presName="parentText" presStyleLbl="node1" presStyleIdx="3" presStyleCnt="4">
        <dgm:presLayoutVars>
          <dgm:chMax val="0"/>
          <dgm:bulletEnabled val="1"/>
        </dgm:presLayoutVars>
      </dgm:prSet>
      <dgm:spPr/>
    </dgm:pt>
  </dgm:ptLst>
  <dgm:cxnLst>
    <dgm:cxn modelId="{24C0C831-6FDC-4816-9E23-09AD457C87B3}" srcId="{79040B67-5E1B-4306-8EAB-69523DA2C141}" destId="{325746B8-5532-4DBB-8953-609C133BD4A1}" srcOrd="0" destOrd="0" parTransId="{486A073C-53C2-47AB-AFDD-56E025430A95}" sibTransId="{07E08FCE-AF26-43FD-88D8-80826CC339AC}"/>
    <dgm:cxn modelId="{037F175C-171F-4DC1-B907-E66C52867D01}" srcId="{79040B67-5E1B-4306-8EAB-69523DA2C141}" destId="{762DB916-0208-4983-B5E7-4E2260385792}" srcOrd="3" destOrd="0" parTransId="{2DA68F59-4322-46BE-A2AA-AF64D3D07A34}" sibTransId="{BD5C373F-C2C0-4315-8910-5B0C5C3D4D2E}"/>
    <dgm:cxn modelId="{B27A5272-2CCF-41A1-BF05-8B262E1C8EC6}" type="presOf" srcId="{762DB916-0208-4983-B5E7-4E2260385792}" destId="{9E1BF574-0EC3-4A96-97C3-A7BAA2B8EFD8}" srcOrd="0" destOrd="0" presId="urn:microsoft.com/office/officeart/2005/8/layout/vList2"/>
    <dgm:cxn modelId="{74E64654-0E04-4B86-9799-3AE82B769DD6}" type="presOf" srcId="{C0533078-3724-40FB-82E1-A02F9ACC0AAA}" destId="{D4252654-5B02-40CF-9F68-E7BB95EAAA60}" srcOrd="0" destOrd="0" presId="urn:microsoft.com/office/officeart/2005/8/layout/vList2"/>
    <dgm:cxn modelId="{FF8CDDB0-F764-407D-AE5D-15BE34A5FA2E}" srcId="{79040B67-5E1B-4306-8EAB-69523DA2C141}" destId="{C0533078-3724-40FB-82E1-A02F9ACC0AAA}" srcOrd="1" destOrd="0" parTransId="{27DE53B7-C94B-4B30-A897-5F0B5317DFC0}" sibTransId="{35B69082-7FF4-4C50-BA2F-5CC21FEF816F}"/>
    <dgm:cxn modelId="{A524ACB4-AC9E-4A6F-9389-26857793CCE2}" type="presOf" srcId="{79040B67-5E1B-4306-8EAB-69523DA2C141}" destId="{BFCBE243-BFFD-48DF-8CBB-D3C6F0C35BC0}" srcOrd="0" destOrd="0" presId="urn:microsoft.com/office/officeart/2005/8/layout/vList2"/>
    <dgm:cxn modelId="{B3F7A8C9-712E-495D-A2D5-4AF667FE0D23}" srcId="{79040B67-5E1B-4306-8EAB-69523DA2C141}" destId="{83516437-1FBD-4C72-A498-7123C07F1152}" srcOrd="2" destOrd="0" parTransId="{05C7577F-F5B6-47A4-9974-047372D40CD2}" sibTransId="{99C58C76-E529-4B8A-AC8F-683A3D303C8B}"/>
    <dgm:cxn modelId="{761D37D0-9D11-4CF4-8FF5-DA74DA64FE4D}" type="presOf" srcId="{325746B8-5532-4DBB-8953-609C133BD4A1}" destId="{9D77A859-7D68-437E-863C-0BB6649F7343}" srcOrd="0" destOrd="0" presId="urn:microsoft.com/office/officeart/2005/8/layout/vList2"/>
    <dgm:cxn modelId="{C13896FD-0953-4267-A0DE-5D68CA5811CE}" type="presOf" srcId="{83516437-1FBD-4C72-A498-7123C07F1152}" destId="{E0533BF3-75E9-4E9B-8B34-69A5764AE35F}" srcOrd="0" destOrd="0" presId="urn:microsoft.com/office/officeart/2005/8/layout/vList2"/>
    <dgm:cxn modelId="{332A5041-B25E-43FB-B765-F43DFC3A3FC8}" type="presParOf" srcId="{BFCBE243-BFFD-48DF-8CBB-D3C6F0C35BC0}" destId="{9D77A859-7D68-437E-863C-0BB6649F7343}" srcOrd="0" destOrd="0" presId="urn:microsoft.com/office/officeart/2005/8/layout/vList2"/>
    <dgm:cxn modelId="{A69FB469-59B8-44F9-877A-8BDDF2DA72A9}" type="presParOf" srcId="{BFCBE243-BFFD-48DF-8CBB-D3C6F0C35BC0}" destId="{9002A28B-D723-4E05-BC89-9944E8851DFF}" srcOrd="1" destOrd="0" presId="urn:microsoft.com/office/officeart/2005/8/layout/vList2"/>
    <dgm:cxn modelId="{A5919170-44AA-4649-960F-0A1C4E78711E}" type="presParOf" srcId="{BFCBE243-BFFD-48DF-8CBB-D3C6F0C35BC0}" destId="{D4252654-5B02-40CF-9F68-E7BB95EAAA60}" srcOrd="2" destOrd="0" presId="urn:microsoft.com/office/officeart/2005/8/layout/vList2"/>
    <dgm:cxn modelId="{22D1B44E-7DDA-4942-9EC6-15E1031D18B9}" type="presParOf" srcId="{BFCBE243-BFFD-48DF-8CBB-D3C6F0C35BC0}" destId="{7B1B1D57-8A49-451B-95B4-F2A4CBF334A8}" srcOrd="3" destOrd="0" presId="urn:microsoft.com/office/officeart/2005/8/layout/vList2"/>
    <dgm:cxn modelId="{6051E647-F831-444E-8184-2546D664FC1A}" type="presParOf" srcId="{BFCBE243-BFFD-48DF-8CBB-D3C6F0C35BC0}" destId="{E0533BF3-75E9-4E9B-8B34-69A5764AE35F}" srcOrd="4" destOrd="0" presId="urn:microsoft.com/office/officeart/2005/8/layout/vList2"/>
    <dgm:cxn modelId="{6EB293F2-6A9F-4502-B742-0BECF1E0AD66}" type="presParOf" srcId="{BFCBE243-BFFD-48DF-8CBB-D3C6F0C35BC0}" destId="{DD91AD76-E21F-4084-9D86-56EB2DD43C63}" srcOrd="5" destOrd="0" presId="urn:microsoft.com/office/officeart/2005/8/layout/vList2"/>
    <dgm:cxn modelId="{DFF09D0D-DC4A-4224-916A-C38C95EE32FE}" type="presParOf" srcId="{BFCBE243-BFFD-48DF-8CBB-D3C6F0C35BC0}" destId="{9E1BF574-0EC3-4A96-97C3-A7BAA2B8EFD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E547583-F870-4C0E-900A-982EB394D3E6}"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IN"/>
        </a:p>
      </dgm:t>
    </dgm:pt>
    <dgm:pt modelId="{9A7E378D-6924-4B9F-A75E-E3280B7630AB}">
      <dgm:prSet/>
      <dgm:spPr/>
      <dgm:t>
        <a:bodyPr/>
        <a:lstStyle/>
        <a:p>
          <a:r>
            <a:rPr lang="en-IN" b="1" i="0"/>
            <a:t>Generate spring boot project</a:t>
          </a:r>
          <a:endParaRPr lang="en-IN"/>
        </a:p>
      </dgm:t>
    </dgm:pt>
    <dgm:pt modelId="{692C309B-BAA7-4559-BFA1-EFE41AB6B401}" type="parTrans" cxnId="{7A535F5D-BE21-49BB-854A-6A9D6CF96205}">
      <dgm:prSet/>
      <dgm:spPr/>
      <dgm:t>
        <a:bodyPr/>
        <a:lstStyle/>
        <a:p>
          <a:endParaRPr lang="en-IN"/>
        </a:p>
      </dgm:t>
    </dgm:pt>
    <dgm:pt modelId="{E3343CF4-5952-47D5-AE10-DF50F0396CA8}" type="sibTrans" cxnId="{7A535F5D-BE21-49BB-854A-6A9D6CF96205}">
      <dgm:prSet/>
      <dgm:spPr/>
      <dgm:t>
        <a:bodyPr/>
        <a:lstStyle/>
        <a:p>
          <a:endParaRPr lang="en-IN"/>
        </a:p>
      </dgm:t>
    </dgm:pt>
    <dgm:pt modelId="{FE75FA53-CF55-497A-B626-96AD3E68DD1E}">
      <dgm:prSet/>
      <dgm:spPr/>
      <dgm:t>
        <a:bodyPr/>
        <a:lstStyle/>
        <a:p>
          <a:r>
            <a:rPr lang="en-IN" b="0" i="0" dirty="0"/>
            <a:t>Create a Spring boot project from </a:t>
          </a:r>
          <a:r>
            <a:rPr lang="en-IN" b="0" i="0" dirty="0">
              <a:hlinkClick xmlns:r="http://schemas.openxmlformats.org/officeDocument/2006/relationships" r:id="rId1"/>
            </a:rPr>
            <a:t>Spring Boot initializer portal</a:t>
          </a:r>
          <a:r>
            <a:rPr lang="en-IN" b="0" i="0" dirty="0"/>
            <a:t> with these dependencies mainly.</a:t>
          </a:r>
          <a:endParaRPr lang="en-IN" dirty="0"/>
        </a:p>
      </dgm:t>
    </dgm:pt>
    <dgm:pt modelId="{CE854ACA-5C54-4C41-8EAA-2BA566CD8AEC}" type="parTrans" cxnId="{5E4D51C7-E069-496F-8BAD-7B82B64B9E6E}">
      <dgm:prSet/>
      <dgm:spPr/>
      <dgm:t>
        <a:bodyPr/>
        <a:lstStyle/>
        <a:p>
          <a:endParaRPr lang="en-IN"/>
        </a:p>
      </dgm:t>
    </dgm:pt>
    <dgm:pt modelId="{7107D22A-086F-40E3-8C65-D08329B50CFE}" type="sibTrans" cxnId="{5E4D51C7-E069-496F-8BAD-7B82B64B9E6E}">
      <dgm:prSet/>
      <dgm:spPr/>
      <dgm:t>
        <a:bodyPr/>
        <a:lstStyle/>
        <a:p>
          <a:endParaRPr lang="en-IN"/>
        </a:p>
      </dgm:t>
    </dgm:pt>
    <dgm:pt modelId="{66534394-C561-44C4-8E13-081D73CF1170}">
      <dgm:prSet/>
      <dgm:spPr/>
      <dgm:t>
        <a:bodyPr/>
        <a:lstStyle/>
        <a:p>
          <a:r>
            <a:rPr lang="en-IN" b="1" i="0"/>
            <a:t>Web</a:t>
          </a:r>
          <a:r>
            <a:rPr lang="en-IN" b="0" i="0"/>
            <a:t> – REST Endpoints</a:t>
          </a:r>
          <a:endParaRPr lang="en-IN"/>
        </a:p>
      </dgm:t>
    </dgm:pt>
    <dgm:pt modelId="{6948CF71-560C-4988-9ED5-18748148C8C9}" type="parTrans" cxnId="{03F4DF09-0A73-409A-A8C4-EBF5231F93D4}">
      <dgm:prSet/>
      <dgm:spPr/>
      <dgm:t>
        <a:bodyPr/>
        <a:lstStyle/>
        <a:p>
          <a:endParaRPr lang="en-IN"/>
        </a:p>
      </dgm:t>
    </dgm:pt>
    <dgm:pt modelId="{644CDDAA-92C0-45E4-8937-A4D788B64E1A}" type="sibTrans" cxnId="{03F4DF09-0A73-409A-A8C4-EBF5231F93D4}">
      <dgm:prSet/>
      <dgm:spPr/>
      <dgm:t>
        <a:bodyPr/>
        <a:lstStyle/>
        <a:p>
          <a:endParaRPr lang="en-IN"/>
        </a:p>
      </dgm:t>
    </dgm:pt>
    <dgm:pt modelId="{51135E4C-6E1F-4B00-B719-D9F9EED6390C}">
      <dgm:prSet/>
      <dgm:spPr/>
      <dgm:t>
        <a:bodyPr/>
        <a:lstStyle/>
        <a:p>
          <a:r>
            <a:rPr lang="en-IN" b="1" i="0"/>
            <a:t>Actuator</a:t>
          </a:r>
          <a:r>
            <a:rPr lang="en-IN" b="0" i="0"/>
            <a:t> – providing basic management URL</a:t>
          </a:r>
          <a:endParaRPr lang="en-IN"/>
        </a:p>
      </dgm:t>
    </dgm:pt>
    <dgm:pt modelId="{672C30DA-1F4B-4CB2-8016-0684B0AD8FE6}" type="parTrans" cxnId="{50E5D439-1609-4ED0-BD64-F5B4413AA026}">
      <dgm:prSet/>
      <dgm:spPr/>
      <dgm:t>
        <a:bodyPr/>
        <a:lstStyle/>
        <a:p>
          <a:endParaRPr lang="en-IN"/>
        </a:p>
      </dgm:t>
    </dgm:pt>
    <dgm:pt modelId="{8C67DEFB-2141-4ED0-8996-DF4C70310172}" type="sibTrans" cxnId="{50E5D439-1609-4ED0-BD64-F5B4413AA026}">
      <dgm:prSet/>
      <dgm:spPr/>
      <dgm:t>
        <a:bodyPr/>
        <a:lstStyle/>
        <a:p>
          <a:endParaRPr lang="en-IN"/>
        </a:p>
      </dgm:t>
    </dgm:pt>
    <dgm:pt modelId="{0E7221B5-4501-4884-9A4E-4F32348CF30F}">
      <dgm:prSet/>
      <dgm:spPr/>
      <dgm:t>
        <a:bodyPr/>
        <a:lstStyle/>
        <a:p>
          <a:r>
            <a:rPr lang="en-IN" b="1" i="0"/>
            <a:t>Hystrix</a:t>
          </a:r>
          <a:r>
            <a:rPr lang="en-IN" b="0" i="0"/>
            <a:t> – Enable Circuit Breaker</a:t>
          </a:r>
          <a:endParaRPr lang="en-IN"/>
        </a:p>
      </dgm:t>
    </dgm:pt>
    <dgm:pt modelId="{11CD13CC-962E-464D-AA0C-C57FE49041C9}" type="parTrans" cxnId="{9A05E1DA-17A0-4AFA-AB21-54C182CD9709}">
      <dgm:prSet/>
      <dgm:spPr/>
      <dgm:t>
        <a:bodyPr/>
        <a:lstStyle/>
        <a:p>
          <a:endParaRPr lang="en-IN"/>
        </a:p>
      </dgm:t>
    </dgm:pt>
    <dgm:pt modelId="{4B661FB5-71D9-4921-A110-5A08ED81E9CA}" type="sibTrans" cxnId="{9A05E1DA-17A0-4AFA-AB21-54C182CD9709}">
      <dgm:prSet/>
      <dgm:spPr/>
      <dgm:t>
        <a:bodyPr/>
        <a:lstStyle/>
        <a:p>
          <a:endParaRPr lang="en-IN"/>
        </a:p>
      </dgm:t>
    </dgm:pt>
    <dgm:pt modelId="{312D37BE-FEEE-4FE1-807F-20942E128A75}">
      <dgm:prSet/>
      <dgm:spPr/>
      <dgm:t>
        <a:bodyPr/>
        <a:lstStyle/>
        <a:p>
          <a:r>
            <a:rPr lang="en-IN" b="1" i="0" dirty="0" err="1"/>
            <a:t>Hystrix</a:t>
          </a:r>
          <a:r>
            <a:rPr lang="en-IN" b="1" i="0" dirty="0"/>
            <a:t> Dashboard</a:t>
          </a:r>
          <a:r>
            <a:rPr lang="en-IN" b="0" i="0" dirty="0"/>
            <a:t> – Enable one Dashboard screen related to the Circuit Breaker monitoring</a:t>
          </a:r>
          <a:endParaRPr lang="en-IN" dirty="0"/>
        </a:p>
      </dgm:t>
    </dgm:pt>
    <dgm:pt modelId="{8FA6BDA3-7D27-4D9D-B370-28A9C0B47836}" type="parTrans" cxnId="{04D9B24D-9AB6-4689-A7D5-17B646A36565}">
      <dgm:prSet/>
      <dgm:spPr/>
      <dgm:t>
        <a:bodyPr/>
        <a:lstStyle/>
        <a:p>
          <a:endParaRPr lang="en-IN"/>
        </a:p>
      </dgm:t>
    </dgm:pt>
    <dgm:pt modelId="{7B03F125-5D2C-480A-9F6E-A99F6700184A}" type="sibTrans" cxnId="{04D9B24D-9AB6-4689-A7D5-17B646A36565}">
      <dgm:prSet/>
      <dgm:spPr/>
      <dgm:t>
        <a:bodyPr/>
        <a:lstStyle/>
        <a:p>
          <a:endParaRPr lang="en-IN"/>
        </a:p>
      </dgm:t>
    </dgm:pt>
    <dgm:pt modelId="{CE1568C8-AAF0-4DAF-B805-26F278C7FD72}">
      <dgm:prSet/>
      <dgm:spPr/>
      <dgm:t>
        <a:bodyPr/>
        <a:lstStyle/>
        <a:p>
          <a:r>
            <a:rPr lang="en-IN" b="0" i="0" dirty="0"/>
            <a:t>Open </a:t>
          </a:r>
          <a:r>
            <a:rPr lang="en-IN" b="0" i="0" dirty="0" err="1"/>
            <a:t>application.properties</a:t>
          </a:r>
          <a:r>
            <a:rPr lang="en-IN" b="0" i="0" dirty="0"/>
            <a:t> and add port information.</a:t>
          </a:r>
          <a:endParaRPr lang="en-IN" dirty="0"/>
        </a:p>
      </dgm:t>
    </dgm:pt>
    <dgm:pt modelId="{A6673947-2A22-4441-BDC1-30180D621AF1}" type="parTrans" cxnId="{82C5394D-112C-4223-A1AF-7D49E003350B}">
      <dgm:prSet/>
      <dgm:spPr/>
      <dgm:t>
        <a:bodyPr/>
        <a:lstStyle/>
        <a:p>
          <a:endParaRPr lang="en-IN"/>
        </a:p>
      </dgm:t>
    </dgm:pt>
    <dgm:pt modelId="{50B7B6CC-AC6B-4E03-80A3-38C26E4BF035}" type="sibTrans" cxnId="{82C5394D-112C-4223-A1AF-7D49E003350B}">
      <dgm:prSet/>
      <dgm:spPr/>
      <dgm:t>
        <a:bodyPr/>
        <a:lstStyle/>
        <a:p>
          <a:endParaRPr lang="en-IN"/>
        </a:p>
      </dgm:t>
    </dgm:pt>
    <dgm:pt modelId="{98AD1444-9D97-431D-8D4D-E7DEE2912FDF}" type="pres">
      <dgm:prSet presAssocID="{CE547583-F870-4C0E-900A-982EB394D3E6}" presName="linear" presStyleCnt="0">
        <dgm:presLayoutVars>
          <dgm:animLvl val="lvl"/>
          <dgm:resizeHandles val="exact"/>
        </dgm:presLayoutVars>
      </dgm:prSet>
      <dgm:spPr/>
    </dgm:pt>
    <dgm:pt modelId="{B9ED6C38-82B1-487C-B676-7E44A9EAD481}" type="pres">
      <dgm:prSet presAssocID="{9A7E378D-6924-4B9F-A75E-E3280B7630AB}" presName="parentText" presStyleLbl="node1" presStyleIdx="0" presStyleCnt="7">
        <dgm:presLayoutVars>
          <dgm:chMax val="0"/>
          <dgm:bulletEnabled val="1"/>
        </dgm:presLayoutVars>
      </dgm:prSet>
      <dgm:spPr/>
    </dgm:pt>
    <dgm:pt modelId="{E23E7B5B-4F5D-4C88-80DF-D46F220D40AA}" type="pres">
      <dgm:prSet presAssocID="{E3343CF4-5952-47D5-AE10-DF50F0396CA8}" presName="spacer" presStyleCnt="0"/>
      <dgm:spPr/>
    </dgm:pt>
    <dgm:pt modelId="{657F6944-0867-4011-94ED-8D92A9AA06D7}" type="pres">
      <dgm:prSet presAssocID="{FE75FA53-CF55-497A-B626-96AD3E68DD1E}" presName="parentText" presStyleLbl="node1" presStyleIdx="1" presStyleCnt="7">
        <dgm:presLayoutVars>
          <dgm:chMax val="0"/>
          <dgm:bulletEnabled val="1"/>
        </dgm:presLayoutVars>
      </dgm:prSet>
      <dgm:spPr/>
    </dgm:pt>
    <dgm:pt modelId="{34723750-ABB2-41F4-871C-2F4F0919A6EB}" type="pres">
      <dgm:prSet presAssocID="{7107D22A-086F-40E3-8C65-D08329B50CFE}" presName="spacer" presStyleCnt="0"/>
      <dgm:spPr/>
    </dgm:pt>
    <dgm:pt modelId="{850C21A2-7D01-4A28-89B8-E168E6D19237}" type="pres">
      <dgm:prSet presAssocID="{66534394-C561-44C4-8E13-081D73CF1170}" presName="parentText" presStyleLbl="node1" presStyleIdx="2" presStyleCnt="7">
        <dgm:presLayoutVars>
          <dgm:chMax val="0"/>
          <dgm:bulletEnabled val="1"/>
        </dgm:presLayoutVars>
      </dgm:prSet>
      <dgm:spPr/>
    </dgm:pt>
    <dgm:pt modelId="{02E2C26B-52D0-461B-90FF-BC8233623F5F}" type="pres">
      <dgm:prSet presAssocID="{644CDDAA-92C0-45E4-8937-A4D788B64E1A}" presName="spacer" presStyleCnt="0"/>
      <dgm:spPr/>
    </dgm:pt>
    <dgm:pt modelId="{33FAEC47-88D8-433A-9154-017DFB3E3F1D}" type="pres">
      <dgm:prSet presAssocID="{51135E4C-6E1F-4B00-B719-D9F9EED6390C}" presName="parentText" presStyleLbl="node1" presStyleIdx="3" presStyleCnt="7">
        <dgm:presLayoutVars>
          <dgm:chMax val="0"/>
          <dgm:bulletEnabled val="1"/>
        </dgm:presLayoutVars>
      </dgm:prSet>
      <dgm:spPr/>
    </dgm:pt>
    <dgm:pt modelId="{E13219C7-FFDC-4081-97D8-1F70BCEF8640}" type="pres">
      <dgm:prSet presAssocID="{8C67DEFB-2141-4ED0-8996-DF4C70310172}" presName="spacer" presStyleCnt="0"/>
      <dgm:spPr/>
    </dgm:pt>
    <dgm:pt modelId="{17FFA7EE-9687-45DE-AC20-41BEA5061742}" type="pres">
      <dgm:prSet presAssocID="{0E7221B5-4501-4884-9A4E-4F32348CF30F}" presName="parentText" presStyleLbl="node1" presStyleIdx="4" presStyleCnt="7">
        <dgm:presLayoutVars>
          <dgm:chMax val="0"/>
          <dgm:bulletEnabled val="1"/>
        </dgm:presLayoutVars>
      </dgm:prSet>
      <dgm:spPr/>
    </dgm:pt>
    <dgm:pt modelId="{28C693E7-FB6C-4129-A5A1-2D977EEC696F}" type="pres">
      <dgm:prSet presAssocID="{4B661FB5-71D9-4921-A110-5A08ED81E9CA}" presName="spacer" presStyleCnt="0"/>
      <dgm:spPr/>
    </dgm:pt>
    <dgm:pt modelId="{729F6FEC-643D-448B-84F8-634939ADF76E}" type="pres">
      <dgm:prSet presAssocID="{312D37BE-FEEE-4FE1-807F-20942E128A75}" presName="parentText" presStyleLbl="node1" presStyleIdx="5" presStyleCnt="7">
        <dgm:presLayoutVars>
          <dgm:chMax val="0"/>
          <dgm:bulletEnabled val="1"/>
        </dgm:presLayoutVars>
      </dgm:prSet>
      <dgm:spPr/>
    </dgm:pt>
    <dgm:pt modelId="{545D4DFF-F5BD-4D84-B209-BBC1065573CB}" type="pres">
      <dgm:prSet presAssocID="{7B03F125-5D2C-480A-9F6E-A99F6700184A}" presName="spacer" presStyleCnt="0"/>
      <dgm:spPr/>
    </dgm:pt>
    <dgm:pt modelId="{3AC46310-B73F-4975-9FA2-A18823D81F28}" type="pres">
      <dgm:prSet presAssocID="{CE1568C8-AAF0-4DAF-B805-26F278C7FD72}" presName="parentText" presStyleLbl="node1" presStyleIdx="6" presStyleCnt="7">
        <dgm:presLayoutVars>
          <dgm:chMax val="0"/>
          <dgm:bulletEnabled val="1"/>
        </dgm:presLayoutVars>
      </dgm:prSet>
      <dgm:spPr/>
    </dgm:pt>
  </dgm:ptLst>
  <dgm:cxnLst>
    <dgm:cxn modelId="{A3A3F903-D1BD-496E-BF1E-0C56F4A74A39}" type="presOf" srcId="{66534394-C561-44C4-8E13-081D73CF1170}" destId="{850C21A2-7D01-4A28-89B8-E168E6D19237}" srcOrd="0" destOrd="0" presId="urn:microsoft.com/office/officeart/2005/8/layout/vList2"/>
    <dgm:cxn modelId="{03F4DF09-0A73-409A-A8C4-EBF5231F93D4}" srcId="{CE547583-F870-4C0E-900A-982EB394D3E6}" destId="{66534394-C561-44C4-8E13-081D73CF1170}" srcOrd="2" destOrd="0" parTransId="{6948CF71-560C-4988-9ED5-18748148C8C9}" sibTransId="{644CDDAA-92C0-45E4-8937-A4D788B64E1A}"/>
    <dgm:cxn modelId="{2F3E4C0D-F0F2-4A6C-B473-50D825B71493}" type="presOf" srcId="{51135E4C-6E1F-4B00-B719-D9F9EED6390C}" destId="{33FAEC47-88D8-433A-9154-017DFB3E3F1D}" srcOrd="0" destOrd="0" presId="urn:microsoft.com/office/officeart/2005/8/layout/vList2"/>
    <dgm:cxn modelId="{655CA729-302D-4C63-AFA3-505ABE90B23B}" type="presOf" srcId="{0E7221B5-4501-4884-9A4E-4F32348CF30F}" destId="{17FFA7EE-9687-45DE-AC20-41BEA5061742}" srcOrd="0" destOrd="0" presId="urn:microsoft.com/office/officeart/2005/8/layout/vList2"/>
    <dgm:cxn modelId="{8B3A5836-2B66-4F1E-812D-4106EDD081B5}" type="presOf" srcId="{CE1568C8-AAF0-4DAF-B805-26F278C7FD72}" destId="{3AC46310-B73F-4975-9FA2-A18823D81F28}" srcOrd="0" destOrd="0" presId="urn:microsoft.com/office/officeart/2005/8/layout/vList2"/>
    <dgm:cxn modelId="{50E5D439-1609-4ED0-BD64-F5B4413AA026}" srcId="{CE547583-F870-4C0E-900A-982EB394D3E6}" destId="{51135E4C-6E1F-4B00-B719-D9F9EED6390C}" srcOrd="3" destOrd="0" parTransId="{672C30DA-1F4B-4CB2-8016-0684B0AD8FE6}" sibTransId="{8C67DEFB-2141-4ED0-8996-DF4C70310172}"/>
    <dgm:cxn modelId="{7A535F5D-BE21-49BB-854A-6A9D6CF96205}" srcId="{CE547583-F870-4C0E-900A-982EB394D3E6}" destId="{9A7E378D-6924-4B9F-A75E-E3280B7630AB}" srcOrd="0" destOrd="0" parTransId="{692C309B-BAA7-4559-BFA1-EFE41AB6B401}" sibTransId="{E3343CF4-5952-47D5-AE10-DF50F0396CA8}"/>
    <dgm:cxn modelId="{08891C5F-4ECF-4885-94FF-D5339F59BB52}" type="presOf" srcId="{9A7E378D-6924-4B9F-A75E-E3280B7630AB}" destId="{B9ED6C38-82B1-487C-B676-7E44A9EAD481}" srcOrd="0" destOrd="0" presId="urn:microsoft.com/office/officeart/2005/8/layout/vList2"/>
    <dgm:cxn modelId="{82C5394D-112C-4223-A1AF-7D49E003350B}" srcId="{CE547583-F870-4C0E-900A-982EB394D3E6}" destId="{CE1568C8-AAF0-4DAF-B805-26F278C7FD72}" srcOrd="6" destOrd="0" parTransId="{A6673947-2A22-4441-BDC1-30180D621AF1}" sibTransId="{50B7B6CC-AC6B-4E03-80A3-38C26E4BF035}"/>
    <dgm:cxn modelId="{04D9B24D-9AB6-4689-A7D5-17B646A36565}" srcId="{CE547583-F870-4C0E-900A-982EB394D3E6}" destId="{312D37BE-FEEE-4FE1-807F-20942E128A75}" srcOrd="5" destOrd="0" parTransId="{8FA6BDA3-7D27-4D9D-B370-28A9C0B47836}" sibTransId="{7B03F125-5D2C-480A-9F6E-A99F6700184A}"/>
    <dgm:cxn modelId="{C9A6B976-3CF9-428A-9C55-47F57605782D}" type="presOf" srcId="{CE547583-F870-4C0E-900A-982EB394D3E6}" destId="{98AD1444-9D97-431D-8D4D-E7DEE2912FDF}" srcOrd="0" destOrd="0" presId="urn:microsoft.com/office/officeart/2005/8/layout/vList2"/>
    <dgm:cxn modelId="{43A6EB89-F4A5-48BF-8DB2-6AB10F36243A}" type="presOf" srcId="{FE75FA53-CF55-497A-B626-96AD3E68DD1E}" destId="{657F6944-0867-4011-94ED-8D92A9AA06D7}" srcOrd="0" destOrd="0" presId="urn:microsoft.com/office/officeart/2005/8/layout/vList2"/>
    <dgm:cxn modelId="{5E4D51C7-E069-496F-8BAD-7B82B64B9E6E}" srcId="{CE547583-F870-4C0E-900A-982EB394D3E6}" destId="{FE75FA53-CF55-497A-B626-96AD3E68DD1E}" srcOrd="1" destOrd="0" parTransId="{CE854ACA-5C54-4C41-8EAA-2BA566CD8AEC}" sibTransId="{7107D22A-086F-40E3-8C65-D08329B50CFE}"/>
    <dgm:cxn modelId="{F86314C9-CB10-494D-8A13-B46D04B157DD}" type="presOf" srcId="{312D37BE-FEEE-4FE1-807F-20942E128A75}" destId="{729F6FEC-643D-448B-84F8-634939ADF76E}" srcOrd="0" destOrd="0" presId="urn:microsoft.com/office/officeart/2005/8/layout/vList2"/>
    <dgm:cxn modelId="{9A05E1DA-17A0-4AFA-AB21-54C182CD9709}" srcId="{CE547583-F870-4C0E-900A-982EB394D3E6}" destId="{0E7221B5-4501-4884-9A4E-4F32348CF30F}" srcOrd="4" destOrd="0" parTransId="{11CD13CC-962E-464D-AA0C-C57FE49041C9}" sibTransId="{4B661FB5-71D9-4921-A110-5A08ED81E9CA}"/>
    <dgm:cxn modelId="{384CD8B8-0F17-4CC0-9194-5940FAAA0F00}" type="presParOf" srcId="{98AD1444-9D97-431D-8D4D-E7DEE2912FDF}" destId="{B9ED6C38-82B1-487C-B676-7E44A9EAD481}" srcOrd="0" destOrd="0" presId="urn:microsoft.com/office/officeart/2005/8/layout/vList2"/>
    <dgm:cxn modelId="{27CAAB67-4FE6-42B2-A964-669688FCAB4E}" type="presParOf" srcId="{98AD1444-9D97-431D-8D4D-E7DEE2912FDF}" destId="{E23E7B5B-4F5D-4C88-80DF-D46F220D40AA}" srcOrd="1" destOrd="0" presId="urn:microsoft.com/office/officeart/2005/8/layout/vList2"/>
    <dgm:cxn modelId="{09197172-F833-46E9-ADB1-5C242BB25A0D}" type="presParOf" srcId="{98AD1444-9D97-431D-8D4D-E7DEE2912FDF}" destId="{657F6944-0867-4011-94ED-8D92A9AA06D7}" srcOrd="2" destOrd="0" presId="urn:microsoft.com/office/officeart/2005/8/layout/vList2"/>
    <dgm:cxn modelId="{00809781-FBD1-4719-8344-0457C88C243E}" type="presParOf" srcId="{98AD1444-9D97-431D-8D4D-E7DEE2912FDF}" destId="{34723750-ABB2-41F4-871C-2F4F0919A6EB}" srcOrd="3" destOrd="0" presId="urn:microsoft.com/office/officeart/2005/8/layout/vList2"/>
    <dgm:cxn modelId="{7E98B423-4C64-4D82-957B-D90B2E6016E0}" type="presParOf" srcId="{98AD1444-9D97-431D-8D4D-E7DEE2912FDF}" destId="{850C21A2-7D01-4A28-89B8-E168E6D19237}" srcOrd="4" destOrd="0" presId="urn:microsoft.com/office/officeart/2005/8/layout/vList2"/>
    <dgm:cxn modelId="{EB230B8F-7182-48C1-A578-0BC106638F2A}" type="presParOf" srcId="{98AD1444-9D97-431D-8D4D-E7DEE2912FDF}" destId="{02E2C26B-52D0-461B-90FF-BC8233623F5F}" srcOrd="5" destOrd="0" presId="urn:microsoft.com/office/officeart/2005/8/layout/vList2"/>
    <dgm:cxn modelId="{E88DF475-2661-4562-9086-72937F84896A}" type="presParOf" srcId="{98AD1444-9D97-431D-8D4D-E7DEE2912FDF}" destId="{33FAEC47-88D8-433A-9154-017DFB3E3F1D}" srcOrd="6" destOrd="0" presId="urn:microsoft.com/office/officeart/2005/8/layout/vList2"/>
    <dgm:cxn modelId="{DD8B4A15-DF76-46E7-820D-EFD2ED2653BE}" type="presParOf" srcId="{98AD1444-9D97-431D-8D4D-E7DEE2912FDF}" destId="{E13219C7-FFDC-4081-97D8-1F70BCEF8640}" srcOrd="7" destOrd="0" presId="urn:microsoft.com/office/officeart/2005/8/layout/vList2"/>
    <dgm:cxn modelId="{D755C699-87C2-4AB8-85C3-C3A85B058C81}" type="presParOf" srcId="{98AD1444-9D97-431D-8D4D-E7DEE2912FDF}" destId="{17FFA7EE-9687-45DE-AC20-41BEA5061742}" srcOrd="8" destOrd="0" presId="urn:microsoft.com/office/officeart/2005/8/layout/vList2"/>
    <dgm:cxn modelId="{51678CDB-A125-4558-A11A-CB70FBB93BBB}" type="presParOf" srcId="{98AD1444-9D97-431D-8D4D-E7DEE2912FDF}" destId="{28C693E7-FB6C-4129-A5A1-2D977EEC696F}" srcOrd="9" destOrd="0" presId="urn:microsoft.com/office/officeart/2005/8/layout/vList2"/>
    <dgm:cxn modelId="{55741C3C-12E3-4473-BFB2-B14AD09A5C27}" type="presParOf" srcId="{98AD1444-9D97-431D-8D4D-E7DEE2912FDF}" destId="{729F6FEC-643D-448B-84F8-634939ADF76E}" srcOrd="10" destOrd="0" presId="urn:microsoft.com/office/officeart/2005/8/layout/vList2"/>
    <dgm:cxn modelId="{7D0D277C-CD85-49DA-BCCF-C5E74BE94722}" type="presParOf" srcId="{98AD1444-9D97-431D-8D4D-E7DEE2912FDF}" destId="{545D4DFF-F5BD-4D84-B209-BBC1065573CB}" srcOrd="11" destOrd="0" presId="urn:microsoft.com/office/officeart/2005/8/layout/vList2"/>
    <dgm:cxn modelId="{74222757-D838-43B5-842D-3A2950A98768}" type="presParOf" srcId="{98AD1444-9D97-431D-8D4D-E7DEE2912FDF}" destId="{3AC46310-B73F-4975-9FA2-A18823D81F28}"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2DAA62A-6059-4C29-AD32-0C628D34C3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021A54B7-D286-439C-8175-47F3FD3CCA54}">
      <dgm:prSet custT="1"/>
      <dgm:spPr/>
      <dgm:t>
        <a:bodyPr/>
        <a:lstStyle/>
        <a:p>
          <a:r>
            <a:rPr lang="en-IN" sz="1600" dirty="0"/>
            <a:t>Create load balancer using Netflix </a:t>
          </a:r>
          <a:r>
            <a:rPr lang="en-IN" sz="1600" dirty="0" err="1"/>
            <a:t>Zuul</a:t>
          </a:r>
          <a:r>
            <a:rPr lang="en-IN" sz="1600" dirty="0"/>
            <a:t> and its solid bonding with Spring Cloud.</a:t>
          </a:r>
        </a:p>
      </dgm:t>
    </dgm:pt>
    <dgm:pt modelId="{BBB5289D-DAE8-4F3F-8291-494C0EE3E878}" type="parTrans" cxnId="{9EF95FD4-F5CC-43E5-A05B-9C9F65199724}">
      <dgm:prSet/>
      <dgm:spPr/>
      <dgm:t>
        <a:bodyPr/>
        <a:lstStyle/>
        <a:p>
          <a:endParaRPr lang="en-IN" sz="2000"/>
        </a:p>
      </dgm:t>
    </dgm:pt>
    <dgm:pt modelId="{9E35DA38-DB0E-44B0-9A82-4EE4428D2D08}" type="sibTrans" cxnId="{9EF95FD4-F5CC-43E5-A05B-9C9F65199724}">
      <dgm:prSet/>
      <dgm:spPr/>
      <dgm:t>
        <a:bodyPr/>
        <a:lstStyle/>
        <a:p>
          <a:endParaRPr lang="en-IN" sz="2000"/>
        </a:p>
      </dgm:t>
    </dgm:pt>
    <dgm:pt modelId="{741D08D2-D417-4233-8A4E-76CE521570E6}">
      <dgm:prSet custT="1"/>
      <dgm:spPr/>
      <dgm:t>
        <a:bodyPr/>
        <a:lstStyle/>
        <a:p>
          <a:r>
            <a:rPr lang="en-IN" sz="1600"/>
            <a:t>It is a API gateway pattern.</a:t>
          </a:r>
        </a:p>
      </dgm:t>
    </dgm:pt>
    <dgm:pt modelId="{E6096263-F9C0-4CCF-82DC-CC5C482BF761}" type="parTrans" cxnId="{9EA503C0-EC0F-44C6-919B-BC43BAB5447B}">
      <dgm:prSet/>
      <dgm:spPr/>
      <dgm:t>
        <a:bodyPr/>
        <a:lstStyle/>
        <a:p>
          <a:endParaRPr lang="en-IN" sz="2000"/>
        </a:p>
      </dgm:t>
    </dgm:pt>
    <dgm:pt modelId="{F9F26581-E914-4D01-B4A5-C52B5FF4C00E}" type="sibTrans" cxnId="{9EA503C0-EC0F-44C6-919B-BC43BAB5447B}">
      <dgm:prSet/>
      <dgm:spPr/>
      <dgm:t>
        <a:bodyPr/>
        <a:lstStyle/>
        <a:p>
          <a:endParaRPr lang="en-IN" sz="2000"/>
        </a:p>
      </dgm:t>
    </dgm:pt>
    <dgm:pt modelId="{6EAF71BB-3A65-408D-94FF-D3B427C3E17E}">
      <dgm:prSet custT="1"/>
      <dgm:spPr/>
      <dgm:t>
        <a:bodyPr/>
        <a:lstStyle/>
        <a:p>
          <a:r>
            <a:rPr lang="en-IN" sz="1600"/>
            <a:t>We can create a microservice ecosystem and test its effectiveness and applicability of Zuul API gateway in the whole ecosystem.</a:t>
          </a:r>
        </a:p>
      </dgm:t>
    </dgm:pt>
    <dgm:pt modelId="{B12C5D55-ECDE-46D7-9FEF-EC3DC57D69D9}" type="parTrans" cxnId="{E88226C2-6A57-4F46-A6E1-649B1BAEFFA2}">
      <dgm:prSet/>
      <dgm:spPr/>
      <dgm:t>
        <a:bodyPr/>
        <a:lstStyle/>
        <a:p>
          <a:endParaRPr lang="en-IN" sz="2000"/>
        </a:p>
      </dgm:t>
    </dgm:pt>
    <dgm:pt modelId="{CA7037D1-F3C2-4027-9511-4DD68A5FCED9}" type="sibTrans" cxnId="{E88226C2-6A57-4F46-A6E1-649B1BAEFFA2}">
      <dgm:prSet/>
      <dgm:spPr/>
      <dgm:t>
        <a:bodyPr/>
        <a:lstStyle/>
        <a:p>
          <a:endParaRPr lang="en-IN" sz="2000"/>
        </a:p>
      </dgm:t>
    </dgm:pt>
    <dgm:pt modelId="{F27BEDF0-0A29-45B3-9041-1EC950B4020D}">
      <dgm:prSet custT="1"/>
      <dgm:spPr/>
      <dgm:t>
        <a:bodyPr/>
        <a:lstStyle/>
        <a:p>
          <a:r>
            <a:rPr lang="en-IN" sz="1600"/>
            <a:t>This is a very common microservice pattern and Netflix, creator of Zuul makes use of this heavily and intelligently.</a:t>
          </a:r>
        </a:p>
      </dgm:t>
    </dgm:pt>
    <dgm:pt modelId="{9146A506-E001-447C-8E12-9A0193A193B6}" type="parTrans" cxnId="{AF1ACE22-9F14-44B2-86DA-277DA1E8C04C}">
      <dgm:prSet/>
      <dgm:spPr/>
      <dgm:t>
        <a:bodyPr/>
        <a:lstStyle/>
        <a:p>
          <a:endParaRPr lang="en-IN" sz="2000"/>
        </a:p>
      </dgm:t>
    </dgm:pt>
    <dgm:pt modelId="{A60EB491-1F96-430F-A358-A7E2CE5E7BC2}" type="sibTrans" cxnId="{AF1ACE22-9F14-44B2-86DA-277DA1E8C04C}">
      <dgm:prSet/>
      <dgm:spPr/>
      <dgm:t>
        <a:bodyPr/>
        <a:lstStyle/>
        <a:p>
          <a:endParaRPr lang="en-IN" sz="2000"/>
        </a:p>
      </dgm:t>
    </dgm:pt>
    <dgm:pt modelId="{C527961B-0286-4B7C-A457-33CE42D7D3BC}">
      <dgm:prSet custT="1"/>
      <dgm:spPr/>
      <dgm:t>
        <a:bodyPr/>
        <a:lstStyle/>
        <a:p>
          <a:r>
            <a:rPr lang="en-IN" sz="1600"/>
            <a:t>Netflix claims that all Netflix traffic first go to a Zuul cluster which is mainly responsible for dynamic routing, monitoring, resiliency and security based on different groovy based custom filters.</a:t>
          </a:r>
        </a:p>
      </dgm:t>
    </dgm:pt>
    <dgm:pt modelId="{81E6EC0F-C0A3-430F-84DB-E11C2655BD05}" type="parTrans" cxnId="{33F623A3-EF4E-4D73-B14A-4246158E1F65}">
      <dgm:prSet/>
      <dgm:spPr/>
      <dgm:t>
        <a:bodyPr/>
        <a:lstStyle/>
        <a:p>
          <a:endParaRPr lang="en-IN" sz="2000"/>
        </a:p>
      </dgm:t>
    </dgm:pt>
    <dgm:pt modelId="{18454263-20E8-4323-92EE-56781B5A3114}" type="sibTrans" cxnId="{33F623A3-EF4E-4D73-B14A-4246158E1F65}">
      <dgm:prSet/>
      <dgm:spPr/>
      <dgm:t>
        <a:bodyPr/>
        <a:lstStyle/>
        <a:p>
          <a:endParaRPr lang="en-IN" sz="2000"/>
        </a:p>
      </dgm:t>
    </dgm:pt>
    <dgm:pt modelId="{236D4B49-5994-4B23-8337-89F40D638076}" type="pres">
      <dgm:prSet presAssocID="{A2DAA62A-6059-4C29-AD32-0C628D34C3E8}" presName="linear" presStyleCnt="0">
        <dgm:presLayoutVars>
          <dgm:animLvl val="lvl"/>
          <dgm:resizeHandles val="exact"/>
        </dgm:presLayoutVars>
      </dgm:prSet>
      <dgm:spPr/>
    </dgm:pt>
    <dgm:pt modelId="{88C788DA-5716-4023-BDB3-AC495AEBDBB3}" type="pres">
      <dgm:prSet presAssocID="{021A54B7-D286-439C-8175-47F3FD3CCA54}" presName="parentText" presStyleLbl="node1" presStyleIdx="0" presStyleCnt="5">
        <dgm:presLayoutVars>
          <dgm:chMax val="0"/>
          <dgm:bulletEnabled val="1"/>
        </dgm:presLayoutVars>
      </dgm:prSet>
      <dgm:spPr/>
    </dgm:pt>
    <dgm:pt modelId="{7C5EED12-BC67-493A-B2DF-B128DFD51BE3}" type="pres">
      <dgm:prSet presAssocID="{9E35DA38-DB0E-44B0-9A82-4EE4428D2D08}" presName="spacer" presStyleCnt="0"/>
      <dgm:spPr/>
    </dgm:pt>
    <dgm:pt modelId="{5C26AE46-A635-4A94-8342-B210F8927D89}" type="pres">
      <dgm:prSet presAssocID="{741D08D2-D417-4233-8A4E-76CE521570E6}" presName="parentText" presStyleLbl="node1" presStyleIdx="1" presStyleCnt="5">
        <dgm:presLayoutVars>
          <dgm:chMax val="0"/>
          <dgm:bulletEnabled val="1"/>
        </dgm:presLayoutVars>
      </dgm:prSet>
      <dgm:spPr/>
    </dgm:pt>
    <dgm:pt modelId="{2A85F8BC-8120-44C8-84E1-C4DF5741A64F}" type="pres">
      <dgm:prSet presAssocID="{F9F26581-E914-4D01-B4A5-C52B5FF4C00E}" presName="spacer" presStyleCnt="0"/>
      <dgm:spPr/>
    </dgm:pt>
    <dgm:pt modelId="{5FAA87ED-E3D5-473E-8323-B07C04CAF984}" type="pres">
      <dgm:prSet presAssocID="{6EAF71BB-3A65-408D-94FF-D3B427C3E17E}" presName="parentText" presStyleLbl="node1" presStyleIdx="2" presStyleCnt="5">
        <dgm:presLayoutVars>
          <dgm:chMax val="0"/>
          <dgm:bulletEnabled val="1"/>
        </dgm:presLayoutVars>
      </dgm:prSet>
      <dgm:spPr/>
    </dgm:pt>
    <dgm:pt modelId="{986E56BD-C736-4D33-B6E9-E9DB3A3F92F6}" type="pres">
      <dgm:prSet presAssocID="{CA7037D1-F3C2-4027-9511-4DD68A5FCED9}" presName="spacer" presStyleCnt="0"/>
      <dgm:spPr/>
    </dgm:pt>
    <dgm:pt modelId="{92FAACD8-B066-4628-B54A-6ACA0363D642}" type="pres">
      <dgm:prSet presAssocID="{F27BEDF0-0A29-45B3-9041-1EC950B4020D}" presName="parentText" presStyleLbl="node1" presStyleIdx="3" presStyleCnt="5">
        <dgm:presLayoutVars>
          <dgm:chMax val="0"/>
          <dgm:bulletEnabled val="1"/>
        </dgm:presLayoutVars>
      </dgm:prSet>
      <dgm:spPr/>
    </dgm:pt>
    <dgm:pt modelId="{07F29B93-095E-4D37-8399-134079D50C58}" type="pres">
      <dgm:prSet presAssocID="{A60EB491-1F96-430F-A358-A7E2CE5E7BC2}" presName="spacer" presStyleCnt="0"/>
      <dgm:spPr/>
    </dgm:pt>
    <dgm:pt modelId="{1A083AB7-D775-421F-AF4B-10EB0992B449}" type="pres">
      <dgm:prSet presAssocID="{C527961B-0286-4B7C-A457-33CE42D7D3BC}" presName="parentText" presStyleLbl="node1" presStyleIdx="4" presStyleCnt="5">
        <dgm:presLayoutVars>
          <dgm:chMax val="0"/>
          <dgm:bulletEnabled val="1"/>
        </dgm:presLayoutVars>
      </dgm:prSet>
      <dgm:spPr/>
    </dgm:pt>
  </dgm:ptLst>
  <dgm:cxnLst>
    <dgm:cxn modelId="{AC976607-5F72-401B-A30C-32619CCC25BE}" type="presOf" srcId="{A2DAA62A-6059-4C29-AD32-0C628D34C3E8}" destId="{236D4B49-5994-4B23-8337-89F40D638076}" srcOrd="0" destOrd="0" presId="urn:microsoft.com/office/officeart/2005/8/layout/vList2"/>
    <dgm:cxn modelId="{AF1ACE22-9F14-44B2-86DA-277DA1E8C04C}" srcId="{A2DAA62A-6059-4C29-AD32-0C628D34C3E8}" destId="{F27BEDF0-0A29-45B3-9041-1EC950B4020D}" srcOrd="3" destOrd="0" parTransId="{9146A506-E001-447C-8E12-9A0193A193B6}" sibTransId="{A60EB491-1F96-430F-A358-A7E2CE5E7BC2}"/>
    <dgm:cxn modelId="{EE606F35-B781-4A00-9208-F63C6F6D5AF5}" type="presOf" srcId="{021A54B7-D286-439C-8175-47F3FD3CCA54}" destId="{88C788DA-5716-4023-BDB3-AC495AEBDBB3}" srcOrd="0" destOrd="0" presId="urn:microsoft.com/office/officeart/2005/8/layout/vList2"/>
    <dgm:cxn modelId="{B2698742-71DF-4798-A279-08BDC7E6304B}" type="presOf" srcId="{741D08D2-D417-4233-8A4E-76CE521570E6}" destId="{5C26AE46-A635-4A94-8342-B210F8927D89}" srcOrd="0" destOrd="0" presId="urn:microsoft.com/office/officeart/2005/8/layout/vList2"/>
    <dgm:cxn modelId="{E6FEF37D-329F-4F25-9930-EEAA530F3AC0}" type="presOf" srcId="{F27BEDF0-0A29-45B3-9041-1EC950B4020D}" destId="{92FAACD8-B066-4628-B54A-6ACA0363D642}" srcOrd="0" destOrd="0" presId="urn:microsoft.com/office/officeart/2005/8/layout/vList2"/>
    <dgm:cxn modelId="{33F623A3-EF4E-4D73-B14A-4246158E1F65}" srcId="{A2DAA62A-6059-4C29-AD32-0C628D34C3E8}" destId="{C527961B-0286-4B7C-A457-33CE42D7D3BC}" srcOrd="4" destOrd="0" parTransId="{81E6EC0F-C0A3-430F-84DB-E11C2655BD05}" sibTransId="{18454263-20E8-4323-92EE-56781B5A3114}"/>
    <dgm:cxn modelId="{9EA503C0-EC0F-44C6-919B-BC43BAB5447B}" srcId="{A2DAA62A-6059-4C29-AD32-0C628D34C3E8}" destId="{741D08D2-D417-4233-8A4E-76CE521570E6}" srcOrd="1" destOrd="0" parTransId="{E6096263-F9C0-4CCF-82DC-CC5C482BF761}" sibTransId="{F9F26581-E914-4D01-B4A5-C52B5FF4C00E}"/>
    <dgm:cxn modelId="{E88226C2-6A57-4F46-A6E1-649B1BAEFFA2}" srcId="{A2DAA62A-6059-4C29-AD32-0C628D34C3E8}" destId="{6EAF71BB-3A65-408D-94FF-D3B427C3E17E}" srcOrd="2" destOrd="0" parTransId="{B12C5D55-ECDE-46D7-9FEF-EC3DC57D69D9}" sibTransId="{CA7037D1-F3C2-4027-9511-4DD68A5FCED9}"/>
    <dgm:cxn modelId="{9EF95FD4-F5CC-43E5-A05B-9C9F65199724}" srcId="{A2DAA62A-6059-4C29-AD32-0C628D34C3E8}" destId="{021A54B7-D286-439C-8175-47F3FD3CCA54}" srcOrd="0" destOrd="0" parTransId="{BBB5289D-DAE8-4F3F-8291-494C0EE3E878}" sibTransId="{9E35DA38-DB0E-44B0-9A82-4EE4428D2D08}"/>
    <dgm:cxn modelId="{D327F7D5-4B3D-4A4B-927A-1F901A7BFB4D}" type="presOf" srcId="{6EAF71BB-3A65-408D-94FF-D3B427C3E17E}" destId="{5FAA87ED-E3D5-473E-8323-B07C04CAF984}" srcOrd="0" destOrd="0" presId="urn:microsoft.com/office/officeart/2005/8/layout/vList2"/>
    <dgm:cxn modelId="{4650F0DC-D005-41F9-8739-3548C146F1AC}" type="presOf" srcId="{C527961B-0286-4B7C-A457-33CE42D7D3BC}" destId="{1A083AB7-D775-421F-AF4B-10EB0992B449}" srcOrd="0" destOrd="0" presId="urn:microsoft.com/office/officeart/2005/8/layout/vList2"/>
    <dgm:cxn modelId="{047159D9-B53D-47D4-AE82-7AD060F9DB5D}" type="presParOf" srcId="{236D4B49-5994-4B23-8337-89F40D638076}" destId="{88C788DA-5716-4023-BDB3-AC495AEBDBB3}" srcOrd="0" destOrd="0" presId="urn:microsoft.com/office/officeart/2005/8/layout/vList2"/>
    <dgm:cxn modelId="{6C7B42AF-89B4-4C9A-8D8A-4BD0F51B3650}" type="presParOf" srcId="{236D4B49-5994-4B23-8337-89F40D638076}" destId="{7C5EED12-BC67-493A-B2DF-B128DFD51BE3}" srcOrd="1" destOrd="0" presId="urn:microsoft.com/office/officeart/2005/8/layout/vList2"/>
    <dgm:cxn modelId="{57A3FC6F-DEA3-4188-B634-20EF76EB2A2E}" type="presParOf" srcId="{236D4B49-5994-4B23-8337-89F40D638076}" destId="{5C26AE46-A635-4A94-8342-B210F8927D89}" srcOrd="2" destOrd="0" presId="urn:microsoft.com/office/officeart/2005/8/layout/vList2"/>
    <dgm:cxn modelId="{5A85CA65-A685-4401-B550-D2FB03EE39AD}" type="presParOf" srcId="{236D4B49-5994-4B23-8337-89F40D638076}" destId="{2A85F8BC-8120-44C8-84E1-C4DF5741A64F}" srcOrd="3" destOrd="0" presId="urn:microsoft.com/office/officeart/2005/8/layout/vList2"/>
    <dgm:cxn modelId="{0B6D0B70-5770-4FC4-9E76-7A7E38F5F599}" type="presParOf" srcId="{236D4B49-5994-4B23-8337-89F40D638076}" destId="{5FAA87ED-E3D5-473E-8323-B07C04CAF984}" srcOrd="4" destOrd="0" presId="urn:microsoft.com/office/officeart/2005/8/layout/vList2"/>
    <dgm:cxn modelId="{DD47F631-9B4A-41AA-8AEF-4A60AC7EF86E}" type="presParOf" srcId="{236D4B49-5994-4B23-8337-89F40D638076}" destId="{986E56BD-C736-4D33-B6E9-E9DB3A3F92F6}" srcOrd="5" destOrd="0" presId="urn:microsoft.com/office/officeart/2005/8/layout/vList2"/>
    <dgm:cxn modelId="{AC7DA163-C277-4CD3-985D-F09619EC3D6D}" type="presParOf" srcId="{236D4B49-5994-4B23-8337-89F40D638076}" destId="{92FAACD8-B066-4628-B54A-6ACA0363D642}" srcOrd="6" destOrd="0" presId="urn:microsoft.com/office/officeart/2005/8/layout/vList2"/>
    <dgm:cxn modelId="{77AE7FB6-2FAA-48EC-91BC-696D7E7A74CA}" type="presParOf" srcId="{236D4B49-5994-4B23-8337-89F40D638076}" destId="{07F29B93-095E-4D37-8399-134079D50C58}" srcOrd="7" destOrd="0" presId="urn:microsoft.com/office/officeart/2005/8/layout/vList2"/>
    <dgm:cxn modelId="{7A6FD3D3-DDD9-4EC0-8880-016082F6C9C5}" type="presParOf" srcId="{236D4B49-5994-4B23-8337-89F40D638076}" destId="{1A083AB7-D775-421F-AF4B-10EB0992B44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6A87457-CAC2-4B68-815D-2F8B58294F75}" type="doc">
      <dgm:prSet loTypeId="urn:diagrams.loki3.com/VaryingWidthList" loCatId="list" qsTypeId="urn:microsoft.com/office/officeart/2005/8/quickstyle/3d1" qsCatId="3D" csTypeId="urn:microsoft.com/office/officeart/2005/8/colors/colorful3" csCatId="colorful"/>
      <dgm:spPr/>
      <dgm:t>
        <a:bodyPr/>
        <a:lstStyle/>
        <a:p>
          <a:endParaRPr lang="en-IN"/>
        </a:p>
      </dgm:t>
    </dgm:pt>
    <dgm:pt modelId="{A97C7109-11EF-449F-96A0-61ADFCB02AD1}">
      <dgm:prSet/>
      <dgm:spPr/>
      <dgm:t>
        <a:bodyPr/>
        <a:lstStyle/>
        <a:p>
          <a:r>
            <a:rPr lang="en-IN" b="0" i="0"/>
            <a:t>Develop three Microservices applications using Spring Boot which will interact with each other.</a:t>
          </a:r>
          <a:endParaRPr lang="en-IN"/>
        </a:p>
      </dgm:t>
    </dgm:pt>
    <dgm:pt modelId="{08F28DEA-F8BA-4392-9872-880B60B91A39}" type="parTrans" cxnId="{DB31D26D-3553-4E88-A4F4-F20C6AEFAF97}">
      <dgm:prSet/>
      <dgm:spPr/>
      <dgm:t>
        <a:bodyPr/>
        <a:lstStyle/>
        <a:p>
          <a:endParaRPr lang="en-IN"/>
        </a:p>
      </dgm:t>
    </dgm:pt>
    <dgm:pt modelId="{A9140530-BD7C-4AAF-8BA5-88CA48585FDB}" type="sibTrans" cxnId="{DB31D26D-3553-4E88-A4F4-F20C6AEFAF97}">
      <dgm:prSet/>
      <dgm:spPr/>
      <dgm:t>
        <a:bodyPr/>
        <a:lstStyle/>
        <a:p>
          <a:endParaRPr lang="en-IN"/>
        </a:p>
      </dgm:t>
    </dgm:pt>
    <dgm:pt modelId="{331DA473-E6F7-4B5E-990E-89B3A3606616}">
      <dgm:prSet/>
      <dgm:spPr/>
      <dgm:t>
        <a:bodyPr/>
        <a:lstStyle/>
        <a:p>
          <a:r>
            <a:rPr lang="en-IN" b="0" i="0"/>
            <a:t>Implement distributed logging &amp; tracing using Spring Cloud Sleuth.</a:t>
          </a:r>
          <a:endParaRPr lang="en-IN"/>
        </a:p>
      </dgm:t>
    </dgm:pt>
    <dgm:pt modelId="{31000F4C-D2D9-4544-8932-97101D0104AC}" type="parTrans" cxnId="{76D697AE-9289-4437-A2C8-19B06EDE21B7}">
      <dgm:prSet/>
      <dgm:spPr/>
      <dgm:t>
        <a:bodyPr/>
        <a:lstStyle/>
        <a:p>
          <a:endParaRPr lang="en-IN"/>
        </a:p>
      </dgm:t>
    </dgm:pt>
    <dgm:pt modelId="{ADBBB45C-45F6-4550-BA64-BCA7BC7ED6AE}" type="sibTrans" cxnId="{76D697AE-9289-4437-A2C8-19B06EDE21B7}">
      <dgm:prSet/>
      <dgm:spPr/>
      <dgm:t>
        <a:bodyPr/>
        <a:lstStyle/>
        <a:p>
          <a:endParaRPr lang="en-IN"/>
        </a:p>
      </dgm:t>
    </dgm:pt>
    <dgm:pt modelId="{B42292B4-6F28-496E-8946-02A6466D215D}">
      <dgm:prSet/>
      <dgm:spPr/>
      <dgm:t>
        <a:bodyPr/>
        <a:lstStyle/>
        <a:p>
          <a:r>
            <a:rPr lang="en-IN" b="0" i="0"/>
            <a:t>Test distributed logging &amp; tracing using Zipkin Server</a:t>
          </a:r>
          <a:endParaRPr lang="en-IN"/>
        </a:p>
      </dgm:t>
    </dgm:pt>
    <dgm:pt modelId="{127FA65F-EAD5-4144-BDDE-B5ED6F9CFFB3}" type="parTrans" cxnId="{A7368D88-F6CD-4DF4-A306-8A70171DB2CB}">
      <dgm:prSet/>
      <dgm:spPr/>
      <dgm:t>
        <a:bodyPr/>
        <a:lstStyle/>
        <a:p>
          <a:endParaRPr lang="en-IN"/>
        </a:p>
      </dgm:t>
    </dgm:pt>
    <dgm:pt modelId="{4417FB94-9F50-4C9D-8BBD-C0B39547BE73}" type="sibTrans" cxnId="{A7368D88-F6CD-4DF4-A306-8A70171DB2CB}">
      <dgm:prSet/>
      <dgm:spPr/>
      <dgm:t>
        <a:bodyPr/>
        <a:lstStyle/>
        <a:p>
          <a:endParaRPr lang="en-IN"/>
        </a:p>
      </dgm:t>
    </dgm:pt>
    <dgm:pt modelId="{6DD2F72F-21EC-47DB-B9AA-A7F66C90FB3F}" type="pres">
      <dgm:prSet presAssocID="{E6A87457-CAC2-4B68-815D-2F8B58294F75}" presName="Name0" presStyleCnt="0">
        <dgm:presLayoutVars>
          <dgm:resizeHandles/>
        </dgm:presLayoutVars>
      </dgm:prSet>
      <dgm:spPr/>
    </dgm:pt>
    <dgm:pt modelId="{556D9D52-C450-4D5D-B0F4-87396AA5D31F}" type="pres">
      <dgm:prSet presAssocID="{A97C7109-11EF-449F-96A0-61ADFCB02AD1}" presName="text" presStyleLbl="node1" presStyleIdx="0" presStyleCnt="3">
        <dgm:presLayoutVars>
          <dgm:bulletEnabled val="1"/>
        </dgm:presLayoutVars>
      </dgm:prSet>
      <dgm:spPr/>
    </dgm:pt>
    <dgm:pt modelId="{68BE29D3-C91D-4275-9A97-09FD57A2C685}" type="pres">
      <dgm:prSet presAssocID="{A9140530-BD7C-4AAF-8BA5-88CA48585FDB}" presName="space" presStyleCnt="0"/>
      <dgm:spPr/>
    </dgm:pt>
    <dgm:pt modelId="{BC112AB6-D0B6-49BC-86BE-72FA1B701BD0}" type="pres">
      <dgm:prSet presAssocID="{331DA473-E6F7-4B5E-990E-89B3A3606616}" presName="text" presStyleLbl="node1" presStyleIdx="1" presStyleCnt="3">
        <dgm:presLayoutVars>
          <dgm:bulletEnabled val="1"/>
        </dgm:presLayoutVars>
      </dgm:prSet>
      <dgm:spPr/>
    </dgm:pt>
    <dgm:pt modelId="{74F8BF43-7512-4F69-A3BC-EA51A29861D5}" type="pres">
      <dgm:prSet presAssocID="{ADBBB45C-45F6-4550-BA64-BCA7BC7ED6AE}" presName="space" presStyleCnt="0"/>
      <dgm:spPr/>
    </dgm:pt>
    <dgm:pt modelId="{1E94AF31-AD11-42D2-B214-89FCD19F029A}" type="pres">
      <dgm:prSet presAssocID="{B42292B4-6F28-496E-8946-02A6466D215D}" presName="text" presStyleLbl="node1" presStyleIdx="2" presStyleCnt="3">
        <dgm:presLayoutVars>
          <dgm:bulletEnabled val="1"/>
        </dgm:presLayoutVars>
      </dgm:prSet>
      <dgm:spPr/>
    </dgm:pt>
  </dgm:ptLst>
  <dgm:cxnLst>
    <dgm:cxn modelId="{10CA9702-E1C5-4ED0-B21E-FEEF92E1477F}" type="presOf" srcId="{A97C7109-11EF-449F-96A0-61ADFCB02AD1}" destId="{556D9D52-C450-4D5D-B0F4-87396AA5D31F}" srcOrd="0" destOrd="0" presId="urn:diagrams.loki3.com/VaryingWidthList"/>
    <dgm:cxn modelId="{3F485611-C060-4F15-858F-256BA6671B61}" type="presOf" srcId="{331DA473-E6F7-4B5E-990E-89B3A3606616}" destId="{BC112AB6-D0B6-49BC-86BE-72FA1B701BD0}" srcOrd="0" destOrd="0" presId="urn:diagrams.loki3.com/VaryingWidthList"/>
    <dgm:cxn modelId="{79D76520-C4E4-44D1-859A-9F56918B48E0}" type="presOf" srcId="{B42292B4-6F28-496E-8946-02A6466D215D}" destId="{1E94AF31-AD11-42D2-B214-89FCD19F029A}" srcOrd="0" destOrd="0" presId="urn:diagrams.loki3.com/VaryingWidthList"/>
    <dgm:cxn modelId="{DB31D26D-3553-4E88-A4F4-F20C6AEFAF97}" srcId="{E6A87457-CAC2-4B68-815D-2F8B58294F75}" destId="{A97C7109-11EF-449F-96A0-61ADFCB02AD1}" srcOrd="0" destOrd="0" parTransId="{08F28DEA-F8BA-4392-9872-880B60B91A39}" sibTransId="{A9140530-BD7C-4AAF-8BA5-88CA48585FDB}"/>
    <dgm:cxn modelId="{A7368D88-F6CD-4DF4-A306-8A70171DB2CB}" srcId="{E6A87457-CAC2-4B68-815D-2F8B58294F75}" destId="{B42292B4-6F28-496E-8946-02A6466D215D}" srcOrd="2" destOrd="0" parTransId="{127FA65F-EAD5-4144-BDDE-B5ED6F9CFFB3}" sibTransId="{4417FB94-9F50-4C9D-8BBD-C0B39547BE73}"/>
    <dgm:cxn modelId="{76D697AE-9289-4437-A2C8-19B06EDE21B7}" srcId="{E6A87457-CAC2-4B68-815D-2F8B58294F75}" destId="{331DA473-E6F7-4B5E-990E-89B3A3606616}" srcOrd="1" destOrd="0" parTransId="{31000F4C-D2D9-4544-8932-97101D0104AC}" sibTransId="{ADBBB45C-45F6-4550-BA64-BCA7BC7ED6AE}"/>
    <dgm:cxn modelId="{40C1D1E2-F25B-41BF-8E3B-1693E3C1FB19}" type="presOf" srcId="{E6A87457-CAC2-4B68-815D-2F8B58294F75}" destId="{6DD2F72F-21EC-47DB-B9AA-A7F66C90FB3F}" srcOrd="0" destOrd="0" presId="urn:diagrams.loki3.com/VaryingWidthList"/>
    <dgm:cxn modelId="{9DB2AEC8-A1D6-4AE0-9E95-B46421C49E67}" type="presParOf" srcId="{6DD2F72F-21EC-47DB-B9AA-A7F66C90FB3F}" destId="{556D9D52-C450-4D5D-B0F4-87396AA5D31F}" srcOrd="0" destOrd="0" presId="urn:diagrams.loki3.com/VaryingWidthList"/>
    <dgm:cxn modelId="{64FD2AF6-B570-43F0-A820-2D68589EFD04}" type="presParOf" srcId="{6DD2F72F-21EC-47DB-B9AA-A7F66C90FB3F}" destId="{68BE29D3-C91D-4275-9A97-09FD57A2C685}" srcOrd="1" destOrd="0" presId="urn:diagrams.loki3.com/VaryingWidthList"/>
    <dgm:cxn modelId="{9C68F21E-7F68-498F-AC8C-4EBFD2D26580}" type="presParOf" srcId="{6DD2F72F-21EC-47DB-B9AA-A7F66C90FB3F}" destId="{BC112AB6-D0B6-49BC-86BE-72FA1B701BD0}" srcOrd="2" destOrd="0" presId="urn:diagrams.loki3.com/VaryingWidthList"/>
    <dgm:cxn modelId="{4094E4ED-7116-4ED0-89BB-293D58195857}" type="presParOf" srcId="{6DD2F72F-21EC-47DB-B9AA-A7F66C90FB3F}" destId="{74F8BF43-7512-4F69-A3BC-EA51A29861D5}" srcOrd="3" destOrd="0" presId="urn:diagrams.loki3.com/VaryingWidthList"/>
    <dgm:cxn modelId="{7797C922-F603-4FF2-898D-B26C0078E393}" type="presParOf" srcId="{6DD2F72F-21EC-47DB-B9AA-A7F66C90FB3F}" destId="{1E94AF31-AD11-42D2-B214-89FCD19F029A}" srcOrd="4"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B5F88D-488E-48C0-9820-B65697EE48CA}"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en-IN"/>
        </a:p>
      </dgm:t>
    </dgm:pt>
    <dgm:pt modelId="{0A87A168-836E-4718-99C2-A58925EC5C2B}">
      <dgm:prSet/>
      <dgm:spPr/>
      <dgm:t>
        <a:bodyPr/>
        <a:lstStyle/>
        <a:p>
          <a:r>
            <a:rPr lang="en-IN" b="1" i="0"/>
            <a:t>Inflexible –</a:t>
          </a:r>
          <a:r>
            <a:rPr lang="en-IN" b="0" i="0"/>
            <a:t> Monolithic applications cannot be built using different technologies </a:t>
          </a:r>
          <a:endParaRPr lang="en-IN"/>
        </a:p>
      </dgm:t>
    </dgm:pt>
    <dgm:pt modelId="{1BE243D9-3BC0-4015-BADE-CB07E7A39508}" type="parTrans" cxnId="{8B950D60-86D6-4B3F-B512-A4907684D3CC}">
      <dgm:prSet/>
      <dgm:spPr/>
      <dgm:t>
        <a:bodyPr/>
        <a:lstStyle/>
        <a:p>
          <a:endParaRPr lang="en-IN"/>
        </a:p>
      </dgm:t>
    </dgm:pt>
    <dgm:pt modelId="{047647D6-8330-431C-996C-FD164A17D7C6}" type="sibTrans" cxnId="{8B950D60-86D6-4B3F-B512-A4907684D3CC}">
      <dgm:prSet/>
      <dgm:spPr/>
      <dgm:t>
        <a:bodyPr/>
        <a:lstStyle/>
        <a:p>
          <a:endParaRPr lang="en-IN"/>
        </a:p>
      </dgm:t>
    </dgm:pt>
    <dgm:pt modelId="{9C35E3CB-4A71-45B8-9B88-769E6FAABD7E}">
      <dgm:prSet/>
      <dgm:spPr/>
      <dgm:t>
        <a:bodyPr/>
        <a:lstStyle/>
        <a:p>
          <a:r>
            <a:rPr lang="en-IN" b="1" i="0"/>
            <a:t>Unreliable –</a:t>
          </a:r>
          <a:r>
            <a:rPr lang="en-IN" b="0" i="0"/>
            <a:t> Even if one feature of the system does not work, then the entire system does not work</a:t>
          </a:r>
          <a:endParaRPr lang="en-IN"/>
        </a:p>
      </dgm:t>
    </dgm:pt>
    <dgm:pt modelId="{0EA37060-21AC-4B32-813A-5FA64CF647F6}" type="parTrans" cxnId="{A6C0E6E6-CA2E-4048-8AAB-B7F0A91F6018}">
      <dgm:prSet/>
      <dgm:spPr/>
      <dgm:t>
        <a:bodyPr/>
        <a:lstStyle/>
        <a:p>
          <a:endParaRPr lang="en-IN"/>
        </a:p>
      </dgm:t>
    </dgm:pt>
    <dgm:pt modelId="{B9F73C44-D03D-43D0-85DA-7968B6767475}" type="sibTrans" cxnId="{A6C0E6E6-CA2E-4048-8AAB-B7F0A91F6018}">
      <dgm:prSet/>
      <dgm:spPr/>
      <dgm:t>
        <a:bodyPr/>
        <a:lstStyle/>
        <a:p>
          <a:endParaRPr lang="en-IN"/>
        </a:p>
      </dgm:t>
    </dgm:pt>
    <dgm:pt modelId="{27B51068-F0BD-427B-924B-E83DB3C24509}">
      <dgm:prSet/>
      <dgm:spPr/>
      <dgm:t>
        <a:bodyPr/>
        <a:lstStyle/>
        <a:p>
          <a:r>
            <a:rPr lang="en-IN" b="1" i="0"/>
            <a:t>Unscalable –</a:t>
          </a:r>
          <a:r>
            <a:rPr lang="en-IN" b="0" i="0"/>
            <a:t> Applications cannot be scaled easily since each time the application needs to be updated, the complete system has to be rebuilt</a:t>
          </a:r>
          <a:endParaRPr lang="en-IN"/>
        </a:p>
      </dgm:t>
    </dgm:pt>
    <dgm:pt modelId="{0D72EB30-07DC-4DF3-BC76-FB526E7921B4}" type="parTrans" cxnId="{35DB3E3D-6ABC-42C2-80C8-70C3500CBDE2}">
      <dgm:prSet/>
      <dgm:spPr/>
      <dgm:t>
        <a:bodyPr/>
        <a:lstStyle/>
        <a:p>
          <a:endParaRPr lang="en-IN"/>
        </a:p>
      </dgm:t>
    </dgm:pt>
    <dgm:pt modelId="{03A0398C-6B8A-4D99-913A-67D335D88DBC}" type="sibTrans" cxnId="{35DB3E3D-6ABC-42C2-80C8-70C3500CBDE2}">
      <dgm:prSet/>
      <dgm:spPr/>
      <dgm:t>
        <a:bodyPr/>
        <a:lstStyle/>
        <a:p>
          <a:endParaRPr lang="en-IN"/>
        </a:p>
      </dgm:t>
    </dgm:pt>
    <dgm:pt modelId="{AA7FB1D1-7C59-4D3E-8BDE-DC6BE8ED2A8F}">
      <dgm:prSet/>
      <dgm:spPr/>
      <dgm:t>
        <a:bodyPr/>
        <a:lstStyle/>
        <a:p>
          <a:r>
            <a:rPr lang="en-IN" b="1" i="0"/>
            <a:t>Blocks Continous Development –</a:t>
          </a:r>
          <a:r>
            <a:rPr lang="en-IN" b="0" i="0"/>
            <a:t> Many features of the applications cannot be built and deployed at the same time</a:t>
          </a:r>
          <a:endParaRPr lang="en-IN"/>
        </a:p>
      </dgm:t>
    </dgm:pt>
    <dgm:pt modelId="{CAF57153-AA6A-4943-9121-06104E7E425F}" type="parTrans" cxnId="{6F6D758E-5546-4E8A-933D-B6030DD9EAD2}">
      <dgm:prSet/>
      <dgm:spPr/>
      <dgm:t>
        <a:bodyPr/>
        <a:lstStyle/>
        <a:p>
          <a:endParaRPr lang="en-IN"/>
        </a:p>
      </dgm:t>
    </dgm:pt>
    <dgm:pt modelId="{1B8771DE-1E8D-4D30-A5E7-2338F5AC5F7D}" type="sibTrans" cxnId="{6F6D758E-5546-4E8A-933D-B6030DD9EAD2}">
      <dgm:prSet/>
      <dgm:spPr/>
      <dgm:t>
        <a:bodyPr/>
        <a:lstStyle/>
        <a:p>
          <a:endParaRPr lang="en-IN"/>
        </a:p>
      </dgm:t>
    </dgm:pt>
    <dgm:pt modelId="{9C7396BA-9573-4998-B44A-8F6887A8B2C1}">
      <dgm:prSet/>
      <dgm:spPr/>
      <dgm:t>
        <a:bodyPr/>
        <a:lstStyle/>
        <a:p>
          <a:r>
            <a:rPr lang="en-IN" b="1" i="0"/>
            <a:t>Slow Development –</a:t>
          </a:r>
          <a:r>
            <a:rPr lang="en-IN" b="0" i="0"/>
            <a:t> Development in monolithic applications take lot of time to be built since each and every feature has to be built one after the other</a:t>
          </a:r>
          <a:endParaRPr lang="en-IN"/>
        </a:p>
      </dgm:t>
    </dgm:pt>
    <dgm:pt modelId="{2E9211EC-0496-4F4C-AF29-C780B8C0B264}" type="parTrans" cxnId="{EC5DCD07-0BAC-406D-B0B8-DCDF6B3CFC21}">
      <dgm:prSet/>
      <dgm:spPr/>
      <dgm:t>
        <a:bodyPr/>
        <a:lstStyle/>
        <a:p>
          <a:endParaRPr lang="en-IN"/>
        </a:p>
      </dgm:t>
    </dgm:pt>
    <dgm:pt modelId="{B214512E-2E7B-4AD4-8732-D29EDABBF73D}" type="sibTrans" cxnId="{EC5DCD07-0BAC-406D-B0B8-DCDF6B3CFC21}">
      <dgm:prSet/>
      <dgm:spPr/>
      <dgm:t>
        <a:bodyPr/>
        <a:lstStyle/>
        <a:p>
          <a:endParaRPr lang="en-IN"/>
        </a:p>
      </dgm:t>
    </dgm:pt>
    <dgm:pt modelId="{8F74D4A3-838C-482C-B924-28C60437081D}">
      <dgm:prSet/>
      <dgm:spPr/>
      <dgm:t>
        <a:bodyPr/>
        <a:lstStyle/>
        <a:p>
          <a:r>
            <a:rPr lang="en-IN" b="1" i="0"/>
            <a:t>Not Fit For Complex Applications – </a:t>
          </a:r>
          <a:r>
            <a:rPr lang="en-IN" b="0" i="0"/>
            <a:t>Features of complex applications have tightly coupled dependencies</a:t>
          </a:r>
          <a:endParaRPr lang="en-IN"/>
        </a:p>
      </dgm:t>
    </dgm:pt>
    <dgm:pt modelId="{335706EA-148F-486D-973A-1F2017D0E4CC}" type="parTrans" cxnId="{EEA6EB6B-63A2-4056-82FA-39C110A6D527}">
      <dgm:prSet/>
      <dgm:spPr/>
      <dgm:t>
        <a:bodyPr/>
        <a:lstStyle/>
        <a:p>
          <a:endParaRPr lang="en-IN"/>
        </a:p>
      </dgm:t>
    </dgm:pt>
    <dgm:pt modelId="{54467DFD-4FF0-49FD-8D21-9383F36BBDE5}" type="sibTrans" cxnId="{EEA6EB6B-63A2-4056-82FA-39C110A6D527}">
      <dgm:prSet/>
      <dgm:spPr/>
      <dgm:t>
        <a:bodyPr/>
        <a:lstStyle/>
        <a:p>
          <a:endParaRPr lang="en-IN"/>
        </a:p>
      </dgm:t>
    </dgm:pt>
    <dgm:pt modelId="{920FB818-023B-49F4-9108-EC10D8AA954B}" type="pres">
      <dgm:prSet presAssocID="{3CB5F88D-488E-48C0-9820-B65697EE48CA}" presName="linear" presStyleCnt="0">
        <dgm:presLayoutVars>
          <dgm:animLvl val="lvl"/>
          <dgm:resizeHandles val="exact"/>
        </dgm:presLayoutVars>
      </dgm:prSet>
      <dgm:spPr/>
    </dgm:pt>
    <dgm:pt modelId="{A5BDBDCF-EFBC-465A-8048-908640963377}" type="pres">
      <dgm:prSet presAssocID="{0A87A168-836E-4718-99C2-A58925EC5C2B}" presName="parentText" presStyleLbl="node1" presStyleIdx="0" presStyleCnt="6">
        <dgm:presLayoutVars>
          <dgm:chMax val="0"/>
          <dgm:bulletEnabled val="1"/>
        </dgm:presLayoutVars>
      </dgm:prSet>
      <dgm:spPr/>
    </dgm:pt>
    <dgm:pt modelId="{23FFF6FE-D889-4A2C-8248-825A6F82BD97}" type="pres">
      <dgm:prSet presAssocID="{047647D6-8330-431C-996C-FD164A17D7C6}" presName="spacer" presStyleCnt="0"/>
      <dgm:spPr/>
    </dgm:pt>
    <dgm:pt modelId="{F462E9B8-61E9-4AF2-8AA3-D27E9ABB31DC}" type="pres">
      <dgm:prSet presAssocID="{9C35E3CB-4A71-45B8-9B88-769E6FAABD7E}" presName="parentText" presStyleLbl="node1" presStyleIdx="1" presStyleCnt="6">
        <dgm:presLayoutVars>
          <dgm:chMax val="0"/>
          <dgm:bulletEnabled val="1"/>
        </dgm:presLayoutVars>
      </dgm:prSet>
      <dgm:spPr/>
    </dgm:pt>
    <dgm:pt modelId="{1104275C-0A8B-4E6E-AE64-B8336C03A1D1}" type="pres">
      <dgm:prSet presAssocID="{B9F73C44-D03D-43D0-85DA-7968B6767475}" presName="spacer" presStyleCnt="0"/>
      <dgm:spPr/>
    </dgm:pt>
    <dgm:pt modelId="{6CFFDD11-C8EA-4BBF-91D4-1676A3D815A2}" type="pres">
      <dgm:prSet presAssocID="{27B51068-F0BD-427B-924B-E83DB3C24509}" presName="parentText" presStyleLbl="node1" presStyleIdx="2" presStyleCnt="6">
        <dgm:presLayoutVars>
          <dgm:chMax val="0"/>
          <dgm:bulletEnabled val="1"/>
        </dgm:presLayoutVars>
      </dgm:prSet>
      <dgm:spPr/>
    </dgm:pt>
    <dgm:pt modelId="{6146E831-4948-4198-B595-4500CB257761}" type="pres">
      <dgm:prSet presAssocID="{03A0398C-6B8A-4D99-913A-67D335D88DBC}" presName="spacer" presStyleCnt="0"/>
      <dgm:spPr/>
    </dgm:pt>
    <dgm:pt modelId="{B3A85CF0-32F9-498B-897F-2F5DF8725745}" type="pres">
      <dgm:prSet presAssocID="{AA7FB1D1-7C59-4D3E-8BDE-DC6BE8ED2A8F}" presName="parentText" presStyleLbl="node1" presStyleIdx="3" presStyleCnt="6">
        <dgm:presLayoutVars>
          <dgm:chMax val="0"/>
          <dgm:bulletEnabled val="1"/>
        </dgm:presLayoutVars>
      </dgm:prSet>
      <dgm:spPr/>
    </dgm:pt>
    <dgm:pt modelId="{9CD9A50F-FE38-435A-96E7-60CEC26565CD}" type="pres">
      <dgm:prSet presAssocID="{1B8771DE-1E8D-4D30-A5E7-2338F5AC5F7D}" presName="spacer" presStyleCnt="0"/>
      <dgm:spPr/>
    </dgm:pt>
    <dgm:pt modelId="{B33E2D43-0531-43C9-AA66-67A94AA30D9C}" type="pres">
      <dgm:prSet presAssocID="{9C7396BA-9573-4998-B44A-8F6887A8B2C1}" presName="parentText" presStyleLbl="node1" presStyleIdx="4" presStyleCnt="6">
        <dgm:presLayoutVars>
          <dgm:chMax val="0"/>
          <dgm:bulletEnabled val="1"/>
        </dgm:presLayoutVars>
      </dgm:prSet>
      <dgm:spPr/>
    </dgm:pt>
    <dgm:pt modelId="{7139C482-1D8E-4B52-8AF3-F7F484BED4B0}" type="pres">
      <dgm:prSet presAssocID="{B214512E-2E7B-4AD4-8732-D29EDABBF73D}" presName="spacer" presStyleCnt="0"/>
      <dgm:spPr/>
    </dgm:pt>
    <dgm:pt modelId="{3F1C4B4A-46E7-4B7D-9589-81FE668D77A5}" type="pres">
      <dgm:prSet presAssocID="{8F74D4A3-838C-482C-B924-28C60437081D}" presName="parentText" presStyleLbl="node1" presStyleIdx="5" presStyleCnt="6">
        <dgm:presLayoutVars>
          <dgm:chMax val="0"/>
          <dgm:bulletEnabled val="1"/>
        </dgm:presLayoutVars>
      </dgm:prSet>
      <dgm:spPr/>
    </dgm:pt>
  </dgm:ptLst>
  <dgm:cxnLst>
    <dgm:cxn modelId="{EC5DCD07-0BAC-406D-B0B8-DCDF6B3CFC21}" srcId="{3CB5F88D-488E-48C0-9820-B65697EE48CA}" destId="{9C7396BA-9573-4998-B44A-8F6887A8B2C1}" srcOrd="4" destOrd="0" parTransId="{2E9211EC-0496-4F4C-AF29-C780B8C0B264}" sibTransId="{B214512E-2E7B-4AD4-8732-D29EDABBF73D}"/>
    <dgm:cxn modelId="{35DB3E3D-6ABC-42C2-80C8-70C3500CBDE2}" srcId="{3CB5F88D-488E-48C0-9820-B65697EE48CA}" destId="{27B51068-F0BD-427B-924B-E83DB3C24509}" srcOrd="2" destOrd="0" parTransId="{0D72EB30-07DC-4DF3-BC76-FB526E7921B4}" sibTransId="{03A0398C-6B8A-4D99-913A-67D335D88DBC}"/>
    <dgm:cxn modelId="{8B950D60-86D6-4B3F-B512-A4907684D3CC}" srcId="{3CB5F88D-488E-48C0-9820-B65697EE48CA}" destId="{0A87A168-836E-4718-99C2-A58925EC5C2B}" srcOrd="0" destOrd="0" parTransId="{1BE243D9-3BC0-4015-BADE-CB07E7A39508}" sibTransId="{047647D6-8330-431C-996C-FD164A17D7C6}"/>
    <dgm:cxn modelId="{EEA6EB6B-63A2-4056-82FA-39C110A6D527}" srcId="{3CB5F88D-488E-48C0-9820-B65697EE48CA}" destId="{8F74D4A3-838C-482C-B924-28C60437081D}" srcOrd="5" destOrd="0" parTransId="{335706EA-148F-486D-973A-1F2017D0E4CC}" sibTransId="{54467DFD-4FF0-49FD-8D21-9383F36BBDE5}"/>
    <dgm:cxn modelId="{DB77B371-0EF7-42D3-BE24-B1FBE526A9E2}" type="presOf" srcId="{0A87A168-836E-4718-99C2-A58925EC5C2B}" destId="{A5BDBDCF-EFBC-465A-8048-908640963377}" srcOrd="0" destOrd="0" presId="urn:microsoft.com/office/officeart/2005/8/layout/vList2"/>
    <dgm:cxn modelId="{6F6D758E-5546-4E8A-933D-B6030DD9EAD2}" srcId="{3CB5F88D-488E-48C0-9820-B65697EE48CA}" destId="{AA7FB1D1-7C59-4D3E-8BDE-DC6BE8ED2A8F}" srcOrd="3" destOrd="0" parTransId="{CAF57153-AA6A-4943-9121-06104E7E425F}" sibTransId="{1B8771DE-1E8D-4D30-A5E7-2338F5AC5F7D}"/>
    <dgm:cxn modelId="{EA68708F-ADD7-4C39-A71D-AD49C2502740}" type="presOf" srcId="{9C7396BA-9573-4998-B44A-8F6887A8B2C1}" destId="{B33E2D43-0531-43C9-AA66-67A94AA30D9C}" srcOrd="0" destOrd="0" presId="urn:microsoft.com/office/officeart/2005/8/layout/vList2"/>
    <dgm:cxn modelId="{673B47A2-F5CD-4B0E-9AEC-E91225EE7E60}" type="presOf" srcId="{27B51068-F0BD-427B-924B-E83DB3C24509}" destId="{6CFFDD11-C8EA-4BBF-91D4-1676A3D815A2}" srcOrd="0" destOrd="0" presId="urn:microsoft.com/office/officeart/2005/8/layout/vList2"/>
    <dgm:cxn modelId="{3DD9E0B2-E64D-46EF-9D91-408686932DE7}" type="presOf" srcId="{9C35E3CB-4A71-45B8-9B88-769E6FAABD7E}" destId="{F462E9B8-61E9-4AF2-8AA3-D27E9ABB31DC}" srcOrd="0" destOrd="0" presId="urn:microsoft.com/office/officeart/2005/8/layout/vList2"/>
    <dgm:cxn modelId="{F5E761C0-D3AE-4A88-B550-0FD5ABCC596B}" type="presOf" srcId="{AA7FB1D1-7C59-4D3E-8BDE-DC6BE8ED2A8F}" destId="{B3A85CF0-32F9-498B-897F-2F5DF8725745}" srcOrd="0" destOrd="0" presId="urn:microsoft.com/office/officeart/2005/8/layout/vList2"/>
    <dgm:cxn modelId="{97C199C4-D158-4332-B65C-502465968B03}" type="presOf" srcId="{3CB5F88D-488E-48C0-9820-B65697EE48CA}" destId="{920FB818-023B-49F4-9108-EC10D8AA954B}" srcOrd="0" destOrd="0" presId="urn:microsoft.com/office/officeart/2005/8/layout/vList2"/>
    <dgm:cxn modelId="{95FF13D3-4F50-46B9-A2A2-76BC2633F92E}" type="presOf" srcId="{8F74D4A3-838C-482C-B924-28C60437081D}" destId="{3F1C4B4A-46E7-4B7D-9589-81FE668D77A5}" srcOrd="0" destOrd="0" presId="urn:microsoft.com/office/officeart/2005/8/layout/vList2"/>
    <dgm:cxn modelId="{A6C0E6E6-CA2E-4048-8AAB-B7F0A91F6018}" srcId="{3CB5F88D-488E-48C0-9820-B65697EE48CA}" destId="{9C35E3CB-4A71-45B8-9B88-769E6FAABD7E}" srcOrd="1" destOrd="0" parTransId="{0EA37060-21AC-4B32-813A-5FA64CF647F6}" sibTransId="{B9F73C44-D03D-43D0-85DA-7968B6767475}"/>
    <dgm:cxn modelId="{521F44DA-673F-4DE3-A580-3F12ABD370AD}" type="presParOf" srcId="{920FB818-023B-49F4-9108-EC10D8AA954B}" destId="{A5BDBDCF-EFBC-465A-8048-908640963377}" srcOrd="0" destOrd="0" presId="urn:microsoft.com/office/officeart/2005/8/layout/vList2"/>
    <dgm:cxn modelId="{A220D8C5-50E0-40BF-9FE5-4EF0CD12F97E}" type="presParOf" srcId="{920FB818-023B-49F4-9108-EC10D8AA954B}" destId="{23FFF6FE-D889-4A2C-8248-825A6F82BD97}" srcOrd="1" destOrd="0" presId="urn:microsoft.com/office/officeart/2005/8/layout/vList2"/>
    <dgm:cxn modelId="{4C0BCFCD-4A25-4A00-A6B3-518ED4541C07}" type="presParOf" srcId="{920FB818-023B-49F4-9108-EC10D8AA954B}" destId="{F462E9B8-61E9-4AF2-8AA3-D27E9ABB31DC}" srcOrd="2" destOrd="0" presId="urn:microsoft.com/office/officeart/2005/8/layout/vList2"/>
    <dgm:cxn modelId="{8E1AB15B-2269-4221-AF37-03852A696437}" type="presParOf" srcId="{920FB818-023B-49F4-9108-EC10D8AA954B}" destId="{1104275C-0A8B-4E6E-AE64-B8336C03A1D1}" srcOrd="3" destOrd="0" presId="urn:microsoft.com/office/officeart/2005/8/layout/vList2"/>
    <dgm:cxn modelId="{299395D3-32C3-465E-A8CF-09AB2188439C}" type="presParOf" srcId="{920FB818-023B-49F4-9108-EC10D8AA954B}" destId="{6CFFDD11-C8EA-4BBF-91D4-1676A3D815A2}" srcOrd="4" destOrd="0" presId="urn:microsoft.com/office/officeart/2005/8/layout/vList2"/>
    <dgm:cxn modelId="{C5CFB764-6E22-4D4E-83FB-303E00F67269}" type="presParOf" srcId="{920FB818-023B-49F4-9108-EC10D8AA954B}" destId="{6146E831-4948-4198-B595-4500CB257761}" srcOrd="5" destOrd="0" presId="urn:microsoft.com/office/officeart/2005/8/layout/vList2"/>
    <dgm:cxn modelId="{B934F70F-94FC-45F8-8FC2-0CC3A2AA0B90}" type="presParOf" srcId="{920FB818-023B-49F4-9108-EC10D8AA954B}" destId="{B3A85CF0-32F9-498B-897F-2F5DF8725745}" srcOrd="6" destOrd="0" presId="urn:microsoft.com/office/officeart/2005/8/layout/vList2"/>
    <dgm:cxn modelId="{E96DFEE6-715C-4574-B5A9-CE0E55D04F3B}" type="presParOf" srcId="{920FB818-023B-49F4-9108-EC10D8AA954B}" destId="{9CD9A50F-FE38-435A-96E7-60CEC26565CD}" srcOrd="7" destOrd="0" presId="urn:microsoft.com/office/officeart/2005/8/layout/vList2"/>
    <dgm:cxn modelId="{133EBF81-E3A5-4916-8D3C-94A8C9C5C34E}" type="presParOf" srcId="{920FB818-023B-49F4-9108-EC10D8AA954B}" destId="{B33E2D43-0531-43C9-AA66-67A94AA30D9C}" srcOrd="8" destOrd="0" presId="urn:microsoft.com/office/officeart/2005/8/layout/vList2"/>
    <dgm:cxn modelId="{042EAF2F-167B-443D-A7F5-C78F0980E907}" type="presParOf" srcId="{920FB818-023B-49F4-9108-EC10D8AA954B}" destId="{7139C482-1D8E-4B52-8AF3-F7F484BED4B0}" srcOrd="9" destOrd="0" presId="urn:microsoft.com/office/officeart/2005/8/layout/vList2"/>
    <dgm:cxn modelId="{B1664870-597B-4106-8A98-DC6DC68BF9EE}" type="presParOf" srcId="{920FB818-023B-49F4-9108-EC10D8AA954B}" destId="{3F1C4B4A-46E7-4B7D-9589-81FE668D77A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277982-3814-4CAB-B456-830BB9CEF4FE}" type="doc">
      <dgm:prSet loTypeId="urn:microsoft.com/office/officeart/2005/8/layout/vList2" loCatId="list" qsTypeId="urn:microsoft.com/office/officeart/2005/8/quickstyle/3d1" qsCatId="3D" csTypeId="urn:microsoft.com/office/officeart/2005/8/colors/accent2_2" csCatId="accent2"/>
      <dgm:spPr/>
      <dgm:t>
        <a:bodyPr/>
        <a:lstStyle/>
        <a:p>
          <a:endParaRPr lang="en-IN"/>
        </a:p>
      </dgm:t>
    </dgm:pt>
    <dgm:pt modelId="{336DCE55-D819-4DD0-815C-A707D8BCF2E8}">
      <dgm:prSet/>
      <dgm:spPr/>
      <dgm:t>
        <a:bodyPr/>
        <a:lstStyle/>
        <a:p>
          <a:r>
            <a:rPr lang="en-IN" b="1" i="0"/>
            <a:t>Microservice Architecture</a:t>
          </a:r>
          <a:r>
            <a:rPr lang="en-IN" b="0" i="0"/>
            <a:t> is a Service Oriented Architecture. </a:t>
          </a:r>
          <a:endParaRPr lang="en-IN"/>
        </a:p>
      </dgm:t>
    </dgm:pt>
    <dgm:pt modelId="{C971087A-ADF9-4CDA-92E0-012639B7F9F5}" type="parTrans" cxnId="{A1925CF6-F56C-468E-A100-49DAAB8E0137}">
      <dgm:prSet/>
      <dgm:spPr/>
      <dgm:t>
        <a:bodyPr/>
        <a:lstStyle/>
        <a:p>
          <a:endParaRPr lang="en-IN"/>
        </a:p>
      </dgm:t>
    </dgm:pt>
    <dgm:pt modelId="{8B101333-12FD-4AFC-B266-CD016A8F427E}" type="sibTrans" cxnId="{A1925CF6-F56C-468E-A100-49DAAB8E0137}">
      <dgm:prSet/>
      <dgm:spPr/>
      <dgm:t>
        <a:bodyPr/>
        <a:lstStyle/>
        <a:p>
          <a:endParaRPr lang="en-IN"/>
        </a:p>
      </dgm:t>
    </dgm:pt>
    <dgm:pt modelId="{1B7617D9-F8A8-4D1B-BF74-44EACACBB6BC}">
      <dgm:prSet/>
      <dgm:spPr/>
      <dgm:t>
        <a:bodyPr/>
        <a:lstStyle/>
        <a:p>
          <a:r>
            <a:rPr lang="en-IN" b="0" i="0"/>
            <a:t>In the microservice architecture, there are a large number of </a:t>
          </a:r>
          <a:r>
            <a:rPr lang="en-IN" b="1" i="0"/>
            <a:t>microservices</a:t>
          </a:r>
          <a:r>
            <a:rPr lang="en-IN" b="0" i="0"/>
            <a:t>. </a:t>
          </a:r>
          <a:endParaRPr lang="en-IN"/>
        </a:p>
      </dgm:t>
    </dgm:pt>
    <dgm:pt modelId="{F870D0E0-9757-4EF4-AD69-F23CF2864C81}" type="parTrans" cxnId="{4BFEB43C-3761-4C31-91D4-86685394D526}">
      <dgm:prSet/>
      <dgm:spPr/>
      <dgm:t>
        <a:bodyPr/>
        <a:lstStyle/>
        <a:p>
          <a:endParaRPr lang="en-IN"/>
        </a:p>
      </dgm:t>
    </dgm:pt>
    <dgm:pt modelId="{27E9BDD0-3EA6-41F2-90D0-5CEFDDC7B6FC}" type="sibTrans" cxnId="{4BFEB43C-3761-4C31-91D4-86685394D526}">
      <dgm:prSet/>
      <dgm:spPr/>
      <dgm:t>
        <a:bodyPr/>
        <a:lstStyle/>
        <a:p>
          <a:endParaRPr lang="en-IN"/>
        </a:p>
      </dgm:t>
    </dgm:pt>
    <dgm:pt modelId="{F5BC7DBF-4A78-4153-93E0-3A7820F781A6}">
      <dgm:prSet/>
      <dgm:spPr/>
      <dgm:t>
        <a:bodyPr/>
        <a:lstStyle/>
        <a:p>
          <a:r>
            <a:rPr lang="en-IN" b="0" i="0"/>
            <a:t>By combining all the microservices, it constructs a big service. </a:t>
          </a:r>
          <a:endParaRPr lang="en-IN"/>
        </a:p>
      </dgm:t>
    </dgm:pt>
    <dgm:pt modelId="{1C0930C9-74FD-43DC-82BD-8F96EFA61EF5}" type="parTrans" cxnId="{B65CE056-41F5-48D8-A051-1B8FEDECB944}">
      <dgm:prSet/>
      <dgm:spPr/>
      <dgm:t>
        <a:bodyPr/>
        <a:lstStyle/>
        <a:p>
          <a:endParaRPr lang="en-IN"/>
        </a:p>
      </dgm:t>
    </dgm:pt>
    <dgm:pt modelId="{3B1A79E2-F107-4EF0-8825-20D6689F2BAC}" type="sibTrans" cxnId="{B65CE056-41F5-48D8-A051-1B8FEDECB944}">
      <dgm:prSet/>
      <dgm:spPr/>
      <dgm:t>
        <a:bodyPr/>
        <a:lstStyle/>
        <a:p>
          <a:endParaRPr lang="en-IN"/>
        </a:p>
      </dgm:t>
    </dgm:pt>
    <dgm:pt modelId="{64798CEF-BC92-4999-9E00-44DC110365E4}">
      <dgm:prSet/>
      <dgm:spPr/>
      <dgm:t>
        <a:bodyPr/>
        <a:lstStyle/>
        <a:p>
          <a:r>
            <a:rPr lang="en-IN" b="0" i="0"/>
            <a:t>In the microservice architecture, all the services communicate with each other.</a:t>
          </a:r>
          <a:endParaRPr lang="en-IN"/>
        </a:p>
      </dgm:t>
    </dgm:pt>
    <dgm:pt modelId="{31A4EE64-6273-4836-9D42-1FBB5A3C1151}" type="parTrans" cxnId="{523E3BA3-B35F-48DE-80F9-B978DFE606D7}">
      <dgm:prSet/>
      <dgm:spPr/>
      <dgm:t>
        <a:bodyPr/>
        <a:lstStyle/>
        <a:p>
          <a:endParaRPr lang="en-IN"/>
        </a:p>
      </dgm:t>
    </dgm:pt>
    <dgm:pt modelId="{214C1316-2DB7-4BAF-B0B2-7A1EFBDCE4DA}" type="sibTrans" cxnId="{523E3BA3-B35F-48DE-80F9-B978DFE606D7}">
      <dgm:prSet/>
      <dgm:spPr/>
      <dgm:t>
        <a:bodyPr/>
        <a:lstStyle/>
        <a:p>
          <a:endParaRPr lang="en-IN"/>
        </a:p>
      </dgm:t>
    </dgm:pt>
    <dgm:pt modelId="{C44A465C-7433-45EC-9208-29EDA5B5135B}" type="pres">
      <dgm:prSet presAssocID="{14277982-3814-4CAB-B456-830BB9CEF4FE}" presName="linear" presStyleCnt="0">
        <dgm:presLayoutVars>
          <dgm:animLvl val="lvl"/>
          <dgm:resizeHandles val="exact"/>
        </dgm:presLayoutVars>
      </dgm:prSet>
      <dgm:spPr/>
    </dgm:pt>
    <dgm:pt modelId="{FB1D116D-0CF3-4B35-8CCB-2DC4A48CFDEE}" type="pres">
      <dgm:prSet presAssocID="{336DCE55-D819-4DD0-815C-A707D8BCF2E8}" presName="parentText" presStyleLbl="node1" presStyleIdx="0" presStyleCnt="4">
        <dgm:presLayoutVars>
          <dgm:chMax val="0"/>
          <dgm:bulletEnabled val="1"/>
        </dgm:presLayoutVars>
      </dgm:prSet>
      <dgm:spPr/>
    </dgm:pt>
    <dgm:pt modelId="{2479706A-7990-40A1-B948-C692C2DAA118}" type="pres">
      <dgm:prSet presAssocID="{8B101333-12FD-4AFC-B266-CD016A8F427E}" presName="spacer" presStyleCnt="0"/>
      <dgm:spPr/>
    </dgm:pt>
    <dgm:pt modelId="{9F65ADF6-1F14-4485-B70F-B8E96875648B}" type="pres">
      <dgm:prSet presAssocID="{1B7617D9-F8A8-4D1B-BF74-44EACACBB6BC}" presName="parentText" presStyleLbl="node1" presStyleIdx="1" presStyleCnt="4">
        <dgm:presLayoutVars>
          <dgm:chMax val="0"/>
          <dgm:bulletEnabled val="1"/>
        </dgm:presLayoutVars>
      </dgm:prSet>
      <dgm:spPr/>
    </dgm:pt>
    <dgm:pt modelId="{184A9FF0-C84A-4CC6-A693-6567A38E8EF7}" type="pres">
      <dgm:prSet presAssocID="{27E9BDD0-3EA6-41F2-90D0-5CEFDDC7B6FC}" presName="spacer" presStyleCnt="0"/>
      <dgm:spPr/>
    </dgm:pt>
    <dgm:pt modelId="{B87E5F5C-8E5D-484B-ABF3-8F5292079B45}" type="pres">
      <dgm:prSet presAssocID="{F5BC7DBF-4A78-4153-93E0-3A7820F781A6}" presName="parentText" presStyleLbl="node1" presStyleIdx="2" presStyleCnt="4">
        <dgm:presLayoutVars>
          <dgm:chMax val="0"/>
          <dgm:bulletEnabled val="1"/>
        </dgm:presLayoutVars>
      </dgm:prSet>
      <dgm:spPr/>
    </dgm:pt>
    <dgm:pt modelId="{26E40E75-6DDE-4396-98B6-052A919695A7}" type="pres">
      <dgm:prSet presAssocID="{3B1A79E2-F107-4EF0-8825-20D6689F2BAC}" presName="spacer" presStyleCnt="0"/>
      <dgm:spPr/>
    </dgm:pt>
    <dgm:pt modelId="{9F661E63-F1BF-4C30-83ED-D6EFE747DAE2}" type="pres">
      <dgm:prSet presAssocID="{64798CEF-BC92-4999-9E00-44DC110365E4}" presName="parentText" presStyleLbl="node1" presStyleIdx="3" presStyleCnt="4">
        <dgm:presLayoutVars>
          <dgm:chMax val="0"/>
          <dgm:bulletEnabled val="1"/>
        </dgm:presLayoutVars>
      </dgm:prSet>
      <dgm:spPr/>
    </dgm:pt>
  </dgm:ptLst>
  <dgm:cxnLst>
    <dgm:cxn modelId="{4BFEB43C-3761-4C31-91D4-86685394D526}" srcId="{14277982-3814-4CAB-B456-830BB9CEF4FE}" destId="{1B7617D9-F8A8-4D1B-BF74-44EACACBB6BC}" srcOrd="1" destOrd="0" parTransId="{F870D0E0-9757-4EF4-AD69-F23CF2864C81}" sibTransId="{27E9BDD0-3EA6-41F2-90D0-5CEFDDC7B6FC}"/>
    <dgm:cxn modelId="{EBAFB051-29AA-48ED-B4C7-39753B39BB4F}" type="presOf" srcId="{336DCE55-D819-4DD0-815C-A707D8BCF2E8}" destId="{FB1D116D-0CF3-4B35-8CCB-2DC4A48CFDEE}" srcOrd="0" destOrd="0" presId="urn:microsoft.com/office/officeart/2005/8/layout/vList2"/>
    <dgm:cxn modelId="{B65CE056-41F5-48D8-A051-1B8FEDECB944}" srcId="{14277982-3814-4CAB-B456-830BB9CEF4FE}" destId="{F5BC7DBF-4A78-4153-93E0-3A7820F781A6}" srcOrd="2" destOrd="0" parTransId="{1C0930C9-74FD-43DC-82BD-8F96EFA61EF5}" sibTransId="{3B1A79E2-F107-4EF0-8825-20D6689F2BAC}"/>
    <dgm:cxn modelId="{523E3BA3-B35F-48DE-80F9-B978DFE606D7}" srcId="{14277982-3814-4CAB-B456-830BB9CEF4FE}" destId="{64798CEF-BC92-4999-9E00-44DC110365E4}" srcOrd="3" destOrd="0" parTransId="{31A4EE64-6273-4836-9D42-1FBB5A3C1151}" sibTransId="{214C1316-2DB7-4BAF-B0B2-7A1EFBDCE4DA}"/>
    <dgm:cxn modelId="{144575B9-2565-49E3-8507-EB5BE2888711}" type="presOf" srcId="{F5BC7DBF-4A78-4153-93E0-3A7820F781A6}" destId="{B87E5F5C-8E5D-484B-ABF3-8F5292079B45}" srcOrd="0" destOrd="0" presId="urn:microsoft.com/office/officeart/2005/8/layout/vList2"/>
    <dgm:cxn modelId="{6805FEF4-FB46-4A3E-B23D-F96968ABF413}" type="presOf" srcId="{64798CEF-BC92-4999-9E00-44DC110365E4}" destId="{9F661E63-F1BF-4C30-83ED-D6EFE747DAE2}" srcOrd="0" destOrd="0" presId="urn:microsoft.com/office/officeart/2005/8/layout/vList2"/>
    <dgm:cxn modelId="{A1925CF6-F56C-468E-A100-49DAAB8E0137}" srcId="{14277982-3814-4CAB-B456-830BB9CEF4FE}" destId="{336DCE55-D819-4DD0-815C-A707D8BCF2E8}" srcOrd="0" destOrd="0" parTransId="{C971087A-ADF9-4CDA-92E0-012639B7F9F5}" sibTransId="{8B101333-12FD-4AFC-B266-CD016A8F427E}"/>
    <dgm:cxn modelId="{722C08F7-EFB0-4C4B-896E-8D44BE6EB6A7}" type="presOf" srcId="{14277982-3814-4CAB-B456-830BB9CEF4FE}" destId="{C44A465C-7433-45EC-9208-29EDA5B5135B}" srcOrd="0" destOrd="0" presId="urn:microsoft.com/office/officeart/2005/8/layout/vList2"/>
    <dgm:cxn modelId="{481AFAFF-58F6-472A-AE64-4E0C59F6DD9F}" type="presOf" srcId="{1B7617D9-F8A8-4D1B-BF74-44EACACBB6BC}" destId="{9F65ADF6-1F14-4485-B70F-B8E96875648B}" srcOrd="0" destOrd="0" presId="urn:microsoft.com/office/officeart/2005/8/layout/vList2"/>
    <dgm:cxn modelId="{DF6A778B-A27B-4B53-98F6-89D8B46D953C}" type="presParOf" srcId="{C44A465C-7433-45EC-9208-29EDA5B5135B}" destId="{FB1D116D-0CF3-4B35-8CCB-2DC4A48CFDEE}" srcOrd="0" destOrd="0" presId="urn:microsoft.com/office/officeart/2005/8/layout/vList2"/>
    <dgm:cxn modelId="{BB250A1E-E33B-441F-B92C-BCEAAD810D75}" type="presParOf" srcId="{C44A465C-7433-45EC-9208-29EDA5B5135B}" destId="{2479706A-7990-40A1-B948-C692C2DAA118}" srcOrd="1" destOrd="0" presId="urn:microsoft.com/office/officeart/2005/8/layout/vList2"/>
    <dgm:cxn modelId="{E8CAE0C9-F2C0-4937-9990-FE984DE91005}" type="presParOf" srcId="{C44A465C-7433-45EC-9208-29EDA5B5135B}" destId="{9F65ADF6-1F14-4485-B70F-B8E96875648B}" srcOrd="2" destOrd="0" presId="urn:microsoft.com/office/officeart/2005/8/layout/vList2"/>
    <dgm:cxn modelId="{F292AA0D-98A8-4040-913D-916D3AF324F2}" type="presParOf" srcId="{C44A465C-7433-45EC-9208-29EDA5B5135B}" destId="{184A9FF0-C84A-4CC6-A693-6567A38E8EF7}" srcOrd="3" destOrd="0" presId="urn:microsoft.com/office/officeart/2005/8/layout/vList2"/>
    <dgm:cxn modelId="{D3FF277E-7906-4163-8323-7C27F976FA52}" type="presParOf" srcId="{C44A465C-7433-45EC-9208-29EDA5B5135B}" destId="{B87E5F5C-8E5D-484B-ABF3-8F5292079B45}" srcOrd="4" destOrd="0" presId="urn:microsoft.com/office/officeart/2005/8/layout/vList2"/>
    <dgm:cxn modelId="{C3B1CA7C-F37A-4820-A88A-1EE56958CBB6}" type="presParOf" srcId="{C44A465C-7433-45EC-9208-29EDA5B5135B}" destId="{26E40E75-6DDE-4396-98B6-052A919695A7}" srcOrd="5" destOrd="0" presId="urn:microsoft.com/office/officeart/2005/8/layout/vList2"/>
    <dgm:cxn modelId="{3795D592-E45B-4E11-8A70-9661D99A0C76}" type="presParOf" srcId="{C44A465C-7433-45EC-9208-29EDA5B5135B}" destId="{9F661E63-F1BF-4C30-83ED-D6EFE747DAE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CA77CD-5A2D-4997-94C1-3F7713A552F3}"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IN"/>
        </a:p>
      </dgm:t>
    </dgm:pt>
    <dgm:pt modelId="{9E13BA31-99C3-4BAD-9DA8-3D547015AF9A}">
      <dgm:prSet/>
      <dgm:spPr/>
      <dgm:t>
        <a:bodyPr/>
        <a:lstStyle/>
        <a:p>
          <a:r>
            <a:rPr lang="en-IN" b="1" i="0"/>
            <a:t>These are the services which are exposed by REST.</a:t>
          </a:r>
          <a:endParaRPr lang="en-IN" b="1"/>
        </a:p>
      </dgm:t>
    </dgm:pt>
    <dgm:pt modelId="{0C32BA60-5651-4FC4-90DD-EB25D1492AEE}" type="parTrans" cxnId="{CBF6A2B5-0AF9-4E86-8848-88206E8C0C38}">
      <dgm:prSet/>
      <dgm:spPr/>
      <dgm:t>
        <a:bodyPr/>
        <a:lstStyle/>
        <a:p>
          <a:endParaRPr lang="en-IN" b="1"/>
        </a:p>
      </dgm:t>
    </dgm:pt>
    <dgm:pt modelId="{0CFCAB93-08E6-451E-9B4A-BF78472545A6}" type="sibTrans" cxnId="{CBF6A2B5-0AF9-4E86-8848-88206E8C0C38}">
      <dgm:prSet/>
      <dgm:spPr/>
      <dgm:t>
        <a:bodyPr/>
        <a:lstStyle/>
        <a:p>
          <a:endParaRPr lang="en-IN" b="1"/>
        </a:p>
      </dgm:t>
    </dgm:pt>
    <dgm:pt modelId="{ABE29B78-2594-42D4-9717-A6F1B4D77951}">
      <dgm:prSet/>
      <dgm:spPr/>
      <dgm:t>
        <a:bodyPr/>
        <a:lstStyle/>
        <a:p>
          <a:r>
            <a:rPr lang="en-IN" b="1" i="0"/>
            <a:t>These are small well-chosen deployable units.</a:t>
          </a:r>
          <a:endParaRPr lang="en-IN" b="1"/>
        </a:p>
      </dgm:t>
    </dgm:pt>
    <dgm:pt modelId="{2334A093-57AF-4D01-B2C6-DCAC51B59DF6}" type="parTrans" cxnId="{6043DEA0-52E1-427A-B583-718838ABCF20}">
      <dgm:prSet/>
      <dgm:spPr/>
      <dgm:t>
        <a:bodyPr/>
        <a:lstStyle/>
        <a:p>
          <a:endParaRPr lang="en-IN" b="1"/>
        </a:p>
      </dgm:t>
    </dgm:pt>
    <dgm:pt modelId="{140E140A-0A3F-4A37-B9AC-B0A5C74AACA3}" type="sibTrans" cxnId="{6043DEA0-52E1-427A-B583-718838ABCF20}">
      <dgm:prSet/>
      <dgm:spPr/>
      <dgm:t>
        <a:bodyPr/>
        <a:lstStyle/>
        <a:p>
          <a:endParaRPr lang="en-IN" b="1"/>
        </a:p>
      </dgm:t>
    </dgm:pt>
    <dgm:pt modelId="{9A6B27EC-1745-4A1A-9669-317CBD05BAA7}">
      <dgm:prSet/>
      <dgm:spPr/>
      <dgm:t>
        <a:bodyPr/>
        <a:lstStyle/>
        <a:p>
          <a:r>
            <a:rPr lang="en-IN" b="1" i="0"/>
            <a:t>The services must be cloud-enabled.</a:t>
          </a:r>
          <a:endParaRPr lang="en-IN" b="1"/>
        </a:p>
      </dgm:t>
    </dgm:pt>
    <dgm:pt modelId="{1F32128A-FFC7-4267-A644-51DFC5F9D9D5}" type="parTrans" cxnId="{24E4D8B1-1E14-428D-90DE-522A30A216EF}">
      <dgm:prSet/>
      <dgm:spPr/>
      <dgm:t>
        <a:bodyPr/>
        <a:lstStyle/>
        <a:p>
          <a:endParaRPr lang="en-IN" b="1"/>
        </a:p>
      </dgm:t>
    </dgm:pt>
    <dgm:pt modelId="{08CAC7E2-0335-416F-AE30-BE504CF779F3}" type="sibTrans" cxnId="{24E4D8B1-1E14-428D-90DE-522A30A216EF}">
      <dgm:prSet/>
      <dgm:spPr/>
      <dgm:t>
        <a:bodyPr/>
        <a:lstStyle/>
        <a:p>
          <a:endParaRPr lang="en-IN" b="1"/>
        </a:p>
      </dgm:t>
    </dgm:pt>
    <dgm:pt modelId="{036BAE0E-09AF-44C1-A081-65D5B86DF8C3}">
      <dgm:prSet/>
      <dgm:spPr/>
      <dgm:t>
        <a:bodyPr/>
        <a:lstStyle/>
        <a:p>
          <a:r>
            <a:rPr lang="en-IN" b="1" i="0"/>
            <a:t>The microservice defines an approach to the architecture that divides an application into a pool of loosely coupled services that implements business requirements. </a:t>
          </a:r>
          <a:endParaRPr lang="en-IN" b="1"/>
        </a:p>
      </dgm:t>
    </dgm:pt>
    <dgm:pt modelId="{C2E8D552-5BC2-4D53-9A75-58CACA9C62F9}" type="parTrans" cxnId="{15D80E75-853B-4222-A1CB-F76EA92817AB}">
      <dgm:prSet/>
      <dgm:spPr/>
      <dgm:t>
        <a:bodyPr/>
        <a:lstStyle/>
        <a:p>
          <a:endParaRPr lang="en-IN" b="1"/>
        </a:p>
      </dgm:t>
    </dgm:pt>
    <dgm:pt modelId="{F995E125-7B15-41C6-94F4-2A523E26C53E}" type="sibTrans" cxnId="{15D80E75-853B-4222-A1CB-F76EA92817AB}">
      <dgm:prSet/>
      <dgm:spPr/>
      <dgm:t>
        <a:bodyPr/>
        <a:lstStyle/>
        <a:p>
          <a:endParaRPr lang="en-IN" b="1"/>
        </a:p>
      </dgm:t>
    </dgm:pt>
    <dgm:pt modelId="{39656805-360C-4BC5-A8E8-CE6D573BBE80}">
      <dgm:prSet/>
      <dgm:spPr/>
      <dgm:t>
        <a:bodyPr/>
        <a:lstStyle/>
        <a:p>
          <a:r>
            <a:rPr lang="en-IN" b="1" i="0"/>
            <a:t>It is next to Service-Oriented Architecture (SOA). </a:t>
          </a:r>
          <a:endParaRPr lang="en-IN" b="1"/>
        </a:p>
      </dgm:t>
    </dgm:pt>
    <dgm:pt modelId="{766EB93E-4F74-4E4C-8CC0-2CC003DB5DBC}" type="parTrans" cxnId="{44AD63CB-AAFC-4FCA-9856-0FAE305B421A}">
      <dgm:prSet/>
      <dgm:spPr/>
      <dgm:t>
        <a:bodyPr/>
        <a:lstStyle/>
        <a:p>
          <a:endParaRPr lang="en-IN" b="1"/>
        </a:p>
      </dgm:t>
    </dgm:pt>
    <dgm:pt modelId="{C139068C-9276-48BD-AEEF-CBF17C47DE82}" type="sibTrans" cxnId="{44AD63CB-AAFC-4FCA-9856-0FAE305B421A}">
      <dgm:prSet/>
      <dgm:spPr/>
      <dgm:t>
        <a:bodyPr/>
        <a:lstStyle/>
        <a:p>
          <a:endParaRPr lang="en-IN" b="1"/>
        </a:p>
      </dgm:t>
    </dgm:pt>
    <dgm:pt modelId="{A5C46175-E414-4BE6-A7D5-0960B361905A}">
      <dgm:prSet/>
      <dgm:spPr/>
      <dgm:t>
        <a:bodyPr/>
        <a:lstStyle/>
        <a:p>
          <a:r>
            <a:rPr lang="en-IN" b="1" i="0"/>
            <a:t>The most important feature of the microservice-based architecture is that it can perform continuous delivery of a large and complex application.</a:t>
          </a:r>
          <a:endParaRPr lang="en-IN" b="1"/>
        </a:p>
      </dgm:t>
    </dgm:pt>
    <dgm:pt modelId="{0A87B4A6-CBD4-48E3-9676-49F715A08A0C}" type="parTrans" cxnId="{8AF21349-F675-47D5-ACCB-4DD13DA6455D}">
      <dgm:prSet/>
      <dgm:spPr/>
      <dgm:t>
        <a:bodyPr/>
        <a:lstStyle/>
        <a:p>
          <a:endParaRPr lang="en-IN" b="1"/>
        </a:p>
      </dgm:t>
    </dgm:pt>
    <dgm:pt modelId="{A8654E73-F0C4-47CE-8818-1FFC9197309C}" type="sibTrans" cxnId="{8AF21349-F675-47D5-ACCB-4DD13DA6455D}">
      <dgm:prSet/>
      <dgm:spPr/>
      <dgm:t>
        <a:bodyPr/>
        <a:lstStyle/>
        <a:p>
          <a:endParaRPr lang="en-IN" b="1"/>
        </a:p>
      </dgm:t>
    </dgm:pt>
    <dgm:pt modelId="{9FCC1E01-DB64-4CB1-B109-29184922E0C4}" type="pres">
      <dgm:prSet presAssocID="{23CA77CD-5A2D-4997-94C1-3F7713A552F3}" presName="linear" presStyleCnt="0">
        <dgm:presLayoutVars>
          <dgm:animLvl val="lvl"/>
          <dgm:resizeHandles val="exact"/>
        </dgm:presLayoutVars>
      </dgm:prSet>
      <dgm:spPr/>
    </dgm:pt>
    <dgm:pt modelId="{6D73AA51-B08D-43CC-BD73-D8C63F96650A}" type="pres">
      <dgm:prSet presAssocID="{9E13BA31-99C3-4BAD-9DA8-3D547015AF9A}" presName="parentText" presStyleLbl="node1" presStyleIdx="0" presStyleCnt="6">
        <dgm:presLayoutVars>
          <dgm:chMax val="0"/>
          <dgm:bulletEnabled val="1"/>
        </dgm:presLayoutVars>
      </dgm:prSet>
      <dgm:spPr/>
    </dgm:pt>
    <dgm:pt modelId="{C37880BC-F2CD-467D-B8AA-62AC85948D9B}" type="pres">
      <dgm:prSet presAssocID="{0CFCAB93-08E6-451E-9B4A-BF78472545A6}" presName="spacer" presStyleCnt="0"/>
      <dgm:spPr/>
    </dgm:pt>
    <dgm:pt modelId="{AACA120E-B25B-4765-B64D-77C830721D38}" type="pres">
      <dgm:prSet presAssocID="{ABE29B78-2594-42D4-9717-A6F1B4D77951}" presName="parentText" presStyleLbl="node1" presStyleIdx="1" presStyleCnt="6">
        <dgm:presLayoutVars>
          <dgm:chMax val="0"/>
          <dgm:bulletEnabled val="1"/>
        </dgm:presLayoutVars>
      </dgm:prSet>
      <dgm:spPr/>
    </dgm:pt>
    <dgm:pt modelId="{8325BFE2-98CB-4139-A3E9-17A68AF48F90}" type="pres">
      <dgm:prSet presAssocID="{140E140A-0A3F-4A37-B9AC-B0A5C74AACA3}" presName="spacer" presStyleCnt="0"/>
      <dgm:spPr/>
    </dgm:pt>
    <dgm:pt modelId="{91E8497E-6BAA-440B-8394-E4F1269A5AA3}" type="pres">
      <dgm:prSet presAssocID="{9A6B27EC-1745-4A1A-9669-317CBD05BAA7}" presName="parentText" presStyleLbl="node1" presStyleIdx="2" presStyleCnt="6">
        <dgm:presLayoutVars>
          <dgm:chMax val="0"/>
          <dgm:bulletEnabled val="1"/>
        </dgm:presLayoutVars>
      </dgm:prSet>
      <dgm:spPr/>
    </dgm:pt>
    <dgm:pt modelId="{F7B6E040-8CC9-456F-8DF8-C2501AB5EEF6}" type="pres">
      <dgm:prSet presAssocID="{08CAC7E2-0335-416F-AE30-BE504CF779F3}" presName="spacer" presStyleCnt="0"/>
      <dgm:spPr/>
    </dgm:pt>
    <dgm:pt modelId="{6441C870-61CA-468B-8D64-9EAF90B117B9}" type="pres">
      <dgm:prSet presAssocID="{036BAE0E-09AF-44C1-A081-65D5B86DF8C3}" presName="parentText" presStyleLbl="node1" presStyleIdx="3" presStyleCnt="6">
        <dgm:presLayoutVars>
          <dgm:chMax val="0"/>
          <dgm:bulletEnabled val="1"/>
        </dgm:presLayoutVars>
      </dgm:prSet>
      <dgm:spPr/>
    </dgm:pt>
    <dgm:pt modelId="{F1FDA1F2-2201-436A-86DC-D6FC25EC96A5}" type="pres">
      <dgm:prSet presAssocID="{F995E125-7B15-41C6-94F4-2A523E26C53E}" presName="spacer" presStyleCnt="0"/>
      <dgm:spPr/>
    </dgm:pt>
    <dgm:pt modelId="{7093800B-4D43-4337-826F-A371B314A301}" type="pres">
      <dgm:prSet presAssocID="{39656805-360C-4BC5-A8E8-CE6D573BBE80}" presName="parentText" presStyleLbl="node1" presStyleIdx="4" presStyleCnt="6">
        <dgm:presLayoutVars>
          <dgm:chMax val="0"/>
          <dgm:bulletEnabled val="1"/>
        </dgm:presLayoutVars>
      </dgm:prSet>
      <dgm:spPr/>
    </dgm:pt>
    <dgm:pt modelId="{86EE1583-129F-4384-9A2B-8AFAB758D578}" type="pres">
      <dgm:prSet presAssocID="{C139068C-9276-48BD-AEEF-CBF17C47DE82}" presName="spacer" presStyleCnt="0"/>
      <dgm:spPr/>
    </dgm:pt>
    <dgm:pt modelId="{94D25ED4-2C48-41F8-B4CC-5080EAC1C984}" type="pres">
      <dgm:prSet presAssocID="{A5C46175-E414-4BE6-A7D5-0960B361905A}" presName="parentText" presStyleLbl="node1" presStyleIdx="5" presStyleCnt="6">
        <dgm:presLayoutVars>
          <dgm:chMax val="0"/>
          <dgm:bulletEnabled val="1"/>
        </dgm:presLayoutVars>
      </dgm:prSet>
      <dgm:spPr/>
    </dgm:pt>
  </dgm:ptLst>
  <dgm:cxnLst>
    <dgm:cxn modelId="{4F9D9A1C-742E-41E4-B73F-F4A880BA3577}" type="presOf" srcId="{ABE29B78-2594-42D4-9717-A6F1B4D77951}" destId="{AACA120E-B25B-4765-B64D-77C830721D38}" srcOrd="0" destOrd="0" presId="urn:microsoft.com/office/officeart/2005/8/layout/vList2"/>
    <dgm:cxn modelId="{4482532A-5277-4CAB-BCBF-738277EFE467}" type="presOf" srcId="{A5C46175-E414-4BE6-A7D5-0960B361905A}" destId="{94D25ED4-2C48-41F8-B4CC-5080EAC1C984}" srcOrd="0" destOrd="0" presId="urn:microsoft.com/office/officeart/2005/8/layout/vList2"/>
    <dgm:cxn modelId="{8AF21349-F675-47D5-ACCB-4DD13DA6455D}" srcId="{23CA77CD-5A2D-4997-94C1-3F7713A552F3}" destId="{A5C46175-E414-4BE6-A7D5-0960B361905A}" srcOrd="5" destOrd="0" parTransId="{0A87B4A6-CBD4-48E3-9676-49F715A08A0C}" sibTransId="{A8654E73-F0C4-47CE-8818-1FFC9197309C}"/>
    <dgm:cxn modelId="{0E564F73-C81E-486C-BE24-C7CD915E4E16}" type="presOf" srcId="{036BAE0E-09AF-44C1-A081-65D5B86DF8C3}" destId="{6441C870-61CA-468B-8D64-9EAF90B117B9}" srcOrd="0" destOrd="0" presId="urn:microsoft.com/office/officeart/2005/8/layout/vList2"/>
    <dgm:cxn modelId="{15D80E75-853B-4222-A1CB-F76EA92817AB}" srcId="{23CA77CD-5A2D-4997-94C1-3F7713A552F3}" destId="{036BAE0E-09AF-44C1-A081-65D5B86DF8C3}" srcOrd="3" destOrd="0" parTransId="{C2E8D552-5BC2-4D53-9A75-58CACA9C62F9}" sibTransId="{F995E125-7B15-41C6-94F4-2A523E26C53E}"/>
    <dgm:cxn modelId="{1BC80356-225D-49A5-9D5E-6A626B118B64}" type="presOf" srcId="{39656805-360C-4BC5-A8E8-CE6D573BBE80}" destId="{7093800B-4D43-4337-826F-A371B314A301}" srcOrd="0" destOrd="0" presId="urn:microsoft.com/office/officeart/2005/8/layout/vList2"/>
    <dgm:cxn modelId="{6043DEA0-52E1-427A-B583-718838ABCF20}" srcId="{23CA77CD-5A2D-4997-94C1-3F7713A552F3}" destId="{ABE29B78-2594-42D4-9717-A6F1B4D77951}" srcOrd="1" destOrd="0" parTransId="{2334A093-57AF-4D01-B2C6-DCAC51B59DF6}" sibTransId="{140E140A-0A3F-4A37-B9AC-B0A5C74AACA3}"/>
    <dgm:cxn modelId="{17BBF8A3-6339-4D24-B9B2-D655AC9349E0}" type="presOf" srcId="{9E13BA31-99C3-4BAD-9DA8-3D547015AF9A}" destId="{6D73AA51-B08D-43CC-BD73-D8C63F96650A}" srcOrd="0" destOrd="0" presId="urn:microsoft.com/office/officeart/2005/8/layout/vList2"/>
    <dgm:cxn modelId="{04938BAF-9998-4BE1-BFD4-663D00D43298}" type="presOf" srcId="{23CA77CD-5A2D-4997-94C1-3F7713A552F3}" destId="{9FCC1E01-DB64-4CB1-B109-29184922E0C4}" srcOrd="0" destOrd="0" presId="urn:microsoft.com/office/officeart/2005/8/layout/vList2"/>
    <dgm:cxn modelId="{24E4D8B1-1E14-428D-90DE-522A30A216EF}" srcId="{23CA77CD-5A2D-4997-94C1-3F7713A552F3}" destId="{9A6B27EC-1745-4A1A-9669-317CBD05BAA7}" srcOrd="2" destOrd="0" parTransId="{1F32128A-FFC7-4267-A644-51DFC5F9D9D5}" sibTransId="{08CAC7E2-0335-416F-AE30-BE504CF779F3}"/>
    <dgm:cxn modelId="{CBF6A2B5-0AF9-4E86-8848-88206E8C0C38}" srcId="{23CA77CD-5A2D-4997-94C1-3F7713A552F3}" destId="{9E13BA31-99C3-4BAD-9DA8-3D547015AF9A}" srcOrd="0" destOrd="0" parTransId="{0C32BA60-5651-4FC4-90DD-EB25D1492AEE}" sibTransId="{0CFCAB93-08E6-451E-9B4A-BF78472545A6}"/>
    <dgm:cxn modelId="{44AD63CB-AAFC-4FCA-9856-0FAE305B421A}" srcId="{23CA77CD-5A2D-4997-94C1-3F7713A552F3}" destId="{39656805-360C-4BC5-A8E8-CE6D573BBE80}" srcOrd="4" destOrd="0" parTransId="{766EB93E-4F74-4E4C-8CC0-2CC003DB5DBC}" sibTransId="{C139068C-9276-48BD-AEEF-CBF17C47DE82}"/>
    <dgm:cxn modelId="{2F674BFD-B093-4769-A71C-BF6FFF18EE31}" type="presOf" srcId="{9A6B27EC-1745-4A1A-9669-317CBD05BAA7}" destId="{91E8497E-6BAA-440B-8394-E4F1269A5AA3}" srcOrd="0" destOrd="0" presId="urn:microsoft.com/office/officeart/2005/8/layout/vList2"/>
    <dgm:cxn modelId="{6C312DFE-D473-4506-AFD6-FE734FF604F7}" type="presParOf" srcId="{9FCC1E01-DB64-4CB1-B109-29184922E0C4}" destId="{6D73AA51-B08D-43CC-BD73-D8C63F96650A}" srcOrd="0" destOrd="0" presId="urn:microsoft.com/office/officeart/2005/8/layout/vList2"/>
    <dgm:cxn modelId="{5D07BF56-8118-4235-B463-4B7A6B93C8F3}" type="presParOf" srcId="{9FCC1E01-DB64-4CB1-B109-29184922E0C4}" destId="{C37880BC-F2CD-467D-B8AA-62AC85948D9B}" srcOrd="1" destOrd="0" presId="urn:microsoft.com/office/officeart/2005/8/layout/vList2"/>
    <dgm:cxn modelId="{764FEEB4-CFC6-489C-A660-C48E32D7818D}" type="presParOf" srcId="{9FCC1E01-DB64-4CB1-B109-29184922E0C4}" destId="{AACA120E-B25B-4765-B64D-77C830721D38}" srcOrd="2" destOrd="0" presId="urn:microsoft.com/office/officeart/2005/8/layout/vList2"/>
    <dgm:cxn modelId="{E4744AAE-CB00-4E8C-91CC-E88BF7C5BCCA}" type="presParOf" srcId="{9FCC1E01-DB64-4CB1-B109-29184922E0C4}" destId="{8325BFE2-98CB-4139-A3E9-17A68AF48F90}" srcOrd="3" destOrd="0" presId="urn:microsoft.com/office/officeart/2005/8/layout/vList2"/>
    <dgm:cxn modelId="{8D0AB346-4888-45B3-92D9-16430211C3F9}" type="presParOf" srcId="{9FCC1E01-DB64-4CB1-B109-29184922E0C4}" destId="{91E8497E-6BAA-440B-8394-E4F1269A5AA3}" srcOrd="4" destOrd="0" presId="urn:microsoft.com/office/officeart/2005/8/layout/vList2"/>
    <dgm:cxn modelId="{2C7B767F-28FF-4840-AD91-25B339704533}" type="presParOf" srcId="{9FCC1E01-DB64-4CB1-B109-29184922E0C4}" destId="{F7B6E040-8CC9-456F-8DF8-C2501AB5EEF6}" srcOrd="5" destOrd="0" presId="urn:microsoft.com/office/officeart/2005/8/layout/vList2"/>
    <dgm:cxn modelId="{AD556886-63B2-40A2-92DE-E6418B7D1686}" type="presParOf" srcId="{9FCC1E01-DB64-4CB1-B109-29184922E0C4}" destId="{6441C870-61CA-468B-8D64-9EAF90B117B9}" srcOrd="6" destOrd="0" presId="urn:microsoft.com/office/officeart/2005/8/layout/vList2"/>
    <dgm:cxn modelId="{6531CC14-BED6-4038-BB13-644F1F1E658F}" type="presParOf" srcId="{9FCC1E01-DB64-4CB1-B109-29184922E0C4}" destId="{F1FDA1F2-2201-436A-86DC-D6FC25EC96A5}" srcOrd="7" destOrd="0" presId="urn:microsoft.com/office/officeart/2005/8/layout/vList2"/>
    <dgm:cxn modelId="{E475285D-FD4F-4756-81C3-F260E2430E73}" type="presParOf" srcId="{9FCC1E01-DB64-4CB1-B109-29184922E0C4}" destId="{7093800B-4D43-4337-826F-A371B314A301}" srcOrd="8" destOrd="0" presId="urn:microsoft.com/office/officeart/2005/8/layout/vList2"/>
    <dgm:cxn modelId="{36B049AE-36F4-4A41-A235-E46633FF20FA}" type="presParOf" srcId="{9FCC1E01-DB64-4CB1-B109-29184922E0C4}" destId="{86EE1583-129F-4384-9A2B-8AFAB758D578}" srcOrd="9" destOrd="0" presId="urn:microsoft.com/office/officeart/2005/8/layout/vList2"/>
    <dgm:cxn modelId="{C45E0D3B-2A2C-4ED0-ACEF-D0C7ADB5CE7F}" type="presParOf" srcId="{9FCC1E01-DB64-4CB1-B109-29184922E0C4}" destId="{94D25ED4-2C48-41F8-B4CC-5080EAC1C98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DF0B89-287A-4919-AB6F-1980583B6140}" type="doc">
      <dgm:prSet loTypeId="urn:microsoft.com/office/officeart/2005/8/layout/vList3" loCatId="list" qsTypeId="urn:microsoft.com/office/officeart/2005/8/quickstyle/3d1" qsCatId="3D" csTypeId="urn:microsoft.com/office/officeart/2005/8/colors/colorful1" csCatId="colorful" phldr="1"/>
      <dgm:spPr/>
      <dgm:t>
        <a:bodyPr/>
        <a:lstStyle/>
        <a:p>
          <a:endParaRPr lang="en-IN"/>
        </a:p>
      </dgm:t>
    </dgm:pt>
    <dgm:pt modelId="{87DE7455-37C8-4551-8F04-DC1EE7E197EC}">
      <dgm:prSet/>
      <dgm:spPr/>
      <dgm:t>
        <a:bodyPr/>
        <a:lstStyle/>
        <a:p>
          <a:r>
            <a:rPr lang="en-IN" b="0" i="0" dirty="0" err="1"/>
            <a:t>Hystrix</a:t>
          </a:r>
          <a:r>
            <a:rPr lang="en-IN" b="0" i="0" dirty="0"/>
            <a:t> dashboard</a:t>
          </a:r>
          <a:endParaRPr lang="en-IN" dirty="0"/>
        </a:p>
      </dgm:t>
    </dgm:pt>
    <dgm:pt modelId="{DAC37F58-8C56-45D3-9BB2-4D534DC31176}" type="parTrans" cxnId="{EDA058B7-16B1-41B3-A68E-6E636F93D520}">
      <dgm:prSet/>
      <dgm:spPr/>
      <dgm:t>
        <a:bodyPr/>
        <a:lstStyle/>
        <a:p>
          <a:endParaRPr lang="en-IN"/>
        </a:p>
      </dgm:t>
    </dgm:pt>
    <dgm:pt modelId="{F84F8E38-E835-4C22-874E-7241F1923CA2}" type="sibTrans" cxnId="{EDA058B7-16B1-41B3-A68E-6E636F93D520}">
      <dgm:prSet/>
      <dgm:spPr/>
      <dgm:t>
        <a:bodyPr/>
        <a:lstStyle/>
        <a:p>
          <a:endParaRPr lang="en-IN"/>
        </a:p>
      </dgm:t>
    </dgm:pt>
    <dgm:pt modelId="{5A40C449-47D6-4F14-9A12-BE4795252895}">
      <dgm:prSet/>
      <dgm:spPr/>
      <dgm:t>
        <a:bodyPr/>
        <a:lstStyle/>
        <a:p>
          <a:r>
            <a:rPr lang="en-IN" b="0" i="0" dirty="0"/>
            <a:t>Eureka admin dashboard</a:t>
          </a:r>
          <a:endParaRPr lang="en-IN" dirty="0"/>
        </a:p>
      </dgm:t>
    </dgm:pt>
    <dgm:pt modelId="{87A2F4D8-A071-4EFA-B68E-D82F48E92FE6}" type="parTrans" cxnId="{11D340BF-A2C8-47C8-8A5D-AC618F7FEEE1}">
      <dgm:prSet/>
      <dgm:spPr/>
      <dgm:t>
        <a:bodyPr/>
        <a:lstStyle/>
        <a:p>
          <a:endParaRPr lang="en-IN"/>
        </a:p>
      </dgm:t>
    </dgm:pt>
    <dgm:pt modelId="{8390A966-A597-426A-B267-E45B4EC7F9F1}" type="sibTrans" cxnId="{11D340BF-A2C8-47C8-8A5D-AC618F7FEEE1}">
      <dgm:prSet/>
      <dgm:spPr/>
      <dgm:t>
        <a:bodyPr/>
        <a:lstStyle/>
        <a:p>
          <a:endParaRPr lang="en-IN"/>
        </a:p>
      </dgm:t>
    </dgm:pt>
    <dgm:pt modelId="{582ADEB1-B535-49D8-B95D-E3FDEF3EE7F0}">
      <dgm:prSet/>
      <dgm:spPr/>
      <dgm:t>
        <a:bodyPr/>
        <a:lstStyle/>
        <a:p>
          <a:r>
            <a:rPr lang="en-IN" b="0" i="0" dirty="0"/>
            <a:t>Spring boot admin dashboard</a:t>
          </a:r>
          <a:endParaRPr lang="en-IN" dirty="0"/>
        </a:p>
      </dgm:t>
    </dgm:pt>
    <dgm:pt modelId="{365C5157-AB98-4EA3-B3FD-572FB97F7B40}" type="parTrans" cxnId="{66811DFF-7DCA-4A02-84A3-8F1E3E1A202C}">
      <dgm:prSet/>
      <dgm:spPr/>
      <dgm:t>
        <a:bodyPr/>
        <a:lstStyle/>
        <a:p>
          <a:endParaRPr lang="en-IN"/>
        </a:p>
      </dgm:t>
    </dgm:pt>
    <dgm:pt modelId="{1DD9942A-56AC-4F84-BF58-1A06BB567064}" type="sibTrans" cxnId="{66811DFF-7DCA-4A02-84A3-8F1E3E1A202C}">
      <dgm:prSet/>
      <dgm:spPr/>
      <dgm:t>
        <a:bodyPr/>
        <a:lstStyle/>
        <a:p>
          <a:endParaRPr lang="en-IN"/>
        </a:p>
      </dgm:t>
    </dgm:pt>
    <dgm:pt modelId="{EA5BC623-E40F-4F9E-8D1A-C53305DB1437}" type="pres">
      <dgm:prSet presAssocID="{08DF0B89-287A-4919-AB6F-1980583B6140}" presName="linearFlow" presStyleCnt="0">
        <dgm:presLayoutVars>
          <dgm:dir/>
          <dgm:resizeHandles val="exact"/>
        </dgm:presLayoutVars>
      </dgm:prSet>
      <dgm:spPr/>
    </dgm:pt>
    <dgm:pt modelId="{11B1EE5A-B48D-46C7-B4F7-C5D5CC396796}" type="pres">
      <dgm:prSet presAssocID="{87DE7455-37C8-4551-8F04-DC1EE7E197EC}" presName="composite" presStyleCnt="0"/>
      <dgm:spPr/>
    </dgm:pt>
    <dgm:pt modelId="{8E786D9F-C528-4012-B413-0AD07B57D775}" type="pres">
      <dgm:prSet presAssocID="{87DE7455-37C8-4551-8F04-DC1EE7E197EC}" presName="imgShp" presStyleLbl="fgImgPlace1" presStyleIdx="0" presStyleCnt="3"/>
      <dgm:spPr>
        <a:blipFill rotWithShape="1">
          <a:blip xmlns:r="http://schemas.openxmlformats.org/officeDocument/2006/relationships" r:embed="rId1"/>
          <a:srcRect/>
          <a:stretch>
            <a:fillRect l="-9000" r="-9000"/>
          </a:stretch>
        </a:blipFill>
      </dgm:spPr>
    </dgm:pt>
    <dgm:pt modelId="{06D0EC6E-C866-430D-AF5C-EBCD831E6356}" type="pres">
      <dgm:prSet presAssocID="{87DE7455-37C8-4551-8F04-DC1EE7E197EC}" presName="txShp" presStyleLbl="node1" presStyleIdx="0" presStyleCnt="3">
        <dgm:presLayoutVars>
          <dgm:bulletEnabled val="1"/>
        </dgm:presLayoutVars>
      </dgm:prSet>
      <dgm:spPr/>
    </dgm:pt>
    <dgm:pt modelId="{2E098788-CBC5-4950-9A8E-0BF6305DDB0F}" type="pres">
      <dgm:prSet presAssocID="{F84F8E38-E835-4C22-874E-7241F1923CA2}" presName="spacing" presStyleCnt="0"/>
      <dgm:spPr/>
    </dgm:pt>
    <dgm:pt modelId="{44028273-3267-43C2-8E89-7B89C01E0732}" type="pres">
      <dgm:prSet presAssocID="{5A40C449-47D6-4F14-9A12-BE4795252895}" presName="composite" presStyleCnt="0"/>
      <dgm:spPr/>
    </dgm:pt>
    <dgm:pt modelId="{7348A52B-5880-4076-8B63-3A0DB5D8751C}" type="pres">
      <dgm:prSet presAssocID="{5A40C449-47D6-4F14-9A12-BE4795252895}" presName="imgShp" presStyleLbl="fgImgPlace1" presStyleIdx="1" presStyleCnt="3"/>
      <dgm:spPr>
        <a:blipFill rotWithShape="1">
          <a:blip xmlns:r="http://schemas.openxmlformats.org/officeDocument/2006/relationships" r:embed="rId2"/>
          <a:srcRect/>
          <a:stretch>
            <a:fillRect/>
          </a:stretch>
        </a:blipFill>
      </dgm:spPr>
    </dgm:pt>
    <dgm:pt modelId="{94441D0C-C0FE-4A02-B54C-FABDFEB358AD}" type="pres">
      <dgm:prSet presAssocID="{5A40C449-47D6-4F14-9A12-BE4795252895}" presName="txShp" presStyleLbl="node1" presStyleIdx="1" presStyleCnt="3">
        <dgm:presLayoutVars>
          <dgm:bulletEnabled val="1"/>
        </dgm:presLayoutVars>
      </dgm:prSet>
      <dgm:spPr/>
    </dgm:pt>
    <dgm:pt modelId="{0066FBC6-D4D3-40F9-8620-CEAE5A570ADF}" type="pres">
      <dgm:prSet presAssocID="{8390A966-A597-426A-B267-E45B4EC7F9F1}" presName="spacing" presStyleCnt="0"/>
      <dgm:spPr/>
    </dgm:pt>
    <dgm:pt modelId="{42210582-E617-4E18-8FBA-98D0F233C134}" type="pres">
      <dgm:prSet presAssocID="{582ADEB1-B535-49D8-B95D-E3FDEF3EE7F0}" presName="composite" presStyleCnt="0"/>
      <dgm:spPr/>
    </dgm:pt>
    <dgm:pt modelId="{3940099B-A558-496B-9DD4-AA92DB7D5C99}" type="pres">
      <dgm:prSet presAssocID="{582ADEB1-B535-49D8-B95D-E3FDEF3EE7F0}" presName="imgShp" presStyleLbl="fgImgPlace1" presStyleIdx="2" presStyleCnt="3"/>
      <dgm:spPr>
        <a:blipFill rotWithShape="1">
          <a:blip xmlns:r="http://schemas.openxmlformats.org/officeDocument/2006/relationships" r:embed="rId3"/>
          <a:srcRect/>
          <a:stretch>
            <a:fillRect/>
          </a:stretch>
        </a:blipFill>
      </dgm:spPr>
    </dgm:pt>
    <dgm:pt modelId="{25B4C4CB-6A81-45C8-B5F4-1DF13E4110E3}" type="pres">
      <dgm:prSet presAssocID="{582ADEB1-B535-49D8-B95D-E3FDEF3EE7F0}" presName="txShp" presStyleLbl="node1" presStyleIdx="2" presStyleCnt="3">
        <dgm:presLayoutVars>
          <dgm:bulletEnabled val="1"/>
        </dgm:presLayoutVars>
      </dgm:prSet>
      <dgm:spPr/>
    </dgm:pt>
  </dgm:ptLst>
  <dgm:cxnLst>
    <dgm:cxn modelId="{0BE55A5F-F0C7-4E2C-9728-53D211C0E7C6}" type="presOf" srcId="{08DF0B89-287A-4919-AB6F-1980583B6140}" destId="{EA5BC623-E40F-4F9E-8D1A-C53305DB1437}" srcOrd="0" destOrd="0" presId="urn:microsoft.com/office/officeart/2005/8/layout/vList3"/>
    <dgm:cxn modelId="{5C5E3D56-E97A-434E-9CD5-AA6D0F8A91FB}" type="presOf" srcId="{5A40C449-47D6-4F14-9A12-BE4795252895}" destId="{94441D0C-C0FE-4A02-B54C-FABDFEB358AD}" srcOrd="0" destOrd="0" presId="urn:microsoft.com/office/officeart/2005/8/layout/vList3"/>
    <dgm:cxn modelId="{05EB598B-D17F-420C-9FC8-252B113797C6}" type="presOf" srcId="{582ADEB1-B535-49D8-B95D-E3FDEF3EE7F0}" destId="{25B4C4CB-6A81-45C8-B5F4-1DF13E4110E3}" srcOrd="0" destOrd="0" presId="urn:microsoft.com/office/officeart/2005/8/layout/vList3"/>
    <dgm:cxn modelId="{EDA058B7-16B1-41B3-A68E-6E636F93D520}" srcId="{08DF0B89-287A-4919-AB6F-1980583B6140}" destId="{87DE7455-37C8-4551-8F04-DC1EE7E197EC}" srcOrd="0" destOrd="0" parTransId="{DAC37F58-8C56-45D3-9BB2-4D534DC31176}" sibTransId="{F84F8E38-E835-4C22-874E-7241F1923CA2}"/>
    <dgm:cxn modelId="{11D340BF-A2C8-47C8-8A5D-AC618F7FEEE1}" srcId="{08DF0B89-287A-4919-AB6F-1980583B6140}" destId="{5A40C449-47D6-4F14-9A12-BE4795252895}" srcOrd="1" destOrd="0" parTransId="{87A2F4D8-A071-4EFA-B68E-D82F48E92FE6}" sibTransId="{8390A966-A597-426A-B267-E45B4EC7F9F1}"/>
    <dgm:cxn modelId="{A6B7BFF1-39C1-4E1C-8004-24B788733BBC}" type="presOf" srcId="{87DE7455-37C8-4551-8F04-DC1EE7E197EC}" destId="{06D0EC6E-C866-430D-AF5C-EBCD831E6356}" srcOrd="0" destOrd="0" presId="urn:microsoft.com/office/officeart/2005/8/layout/vList3"/>
    <dgm:cxn modelId="{66811DFF-7DCA-4A02-84A3-8F1E3E1A202C}" srcId="{08DF0B89-287A-4919-AB6F-1980583B6140}" destId="{582ADEB1-B535-49D8-B95D-E3FDEF3EE7F0}" srcOrd="2" destOrd="0" parTransId="{365C5157-AB98-4EA3-B3FD-572FB97F7B40}" sibTransId="{1DD9942A-56AC-4F84-BF58-1A06BB567064}"/>
    <dgm:cxn modelId="{D326F397-30BA-45BE-93C3-0C8C77068B5C}" type="presParOf" srcId="{EA5BC623-E40F-4F9E-8D1A-C53305DB1437}" destId="{11B1EE5A-B48D-46C7-B4F7-C5D5CC396796}" srcOrd="0" destOrd="0" presId="urn:microsoft.com/office/officeart/2005/8/layout/vList3"/>
    <dgm:cxn modelId="{8DA694B9-5DAE-44C0-B777-EE8252E202BA}" type="presParOf" srcId="{11B1EE5A-B48D-46C7-B4F7-C5D5CC396796}" destId="{8E786D9F-C528-4012-B413-0AD07B57D775}" srcOrd="0" destOrd="0" presId="urn:microsoft.com/office/officeart/2005/8/layout/vList3"/>
    <dgm:cxn modelId="{7FE6EA57-89C8-47A3-967F-F91F938FB360}" type="presParOf" srcId="{11B1EE5A-B48D-46C7-B4F7-C5D5CC396796}" destId="{06D0EC6E-C866-430D-AF5C-EBCD831E6356}" srcOrd="1" destOrd="0" presId="urn:microsoft.com/office/officeart/2005/8/layout/vList3"/>
    <dgm:cxn modelId="{E4B2064E-9C2E-43DB-A36F-1F39998FC4FE}" type="presParOf" srcId="{EA5BC623-E40F-4F9E-8D1A-C53305DB1437}" destId="{2E098788-CBC5-4950-9A8E-0BF6305DDB0F}" srcOrd="1" destOrd="0" presId="urn:microsoft.com/office/officeart/2005/8/layout/vList3"/>
    <dgm:cxn modelId="{B8CF946B-0B61-43BC-AC01-7AEFBECA381B}" type="presParOf" srcId="{EA5BC623-E40F-4F9E-8D1A-C53305DB1437}" destId="{44028273-3267-43C2-8E89-7B89C01E0732}" srcOrd="2" destOrd="0" presId="urn:microsoft.com/office/officeart/2005/8/layout/vList3"/>
    <dgm:cxn modelId="{0589F33A-3976-4215-8726-588DF995A965}" type="presParOf" srcId="{44028273-3267-43C2-8E89-7B89C01E0732}" destId="{7348A52B-5880-4076-8B63-3A0DB5D8751C}" srcOrd="0" destOrd="0" presId="urn:microsoft.com/office/officeart/2005/8/layout/vList3"/>
    <dgm:cxn modelId="{F51D57D6-216A-484C-AE46-AF9AF63E1F84}" type="presParOf" srcId="{44028273-3267-43C2-8E89-7B89C01E0732}" destId="{94441D0C-C0FE-4A02-B54C-FABDFEB358AD}" srcOrd="1" destOrd="0" presId="urn:microsoft.com/office/officeart/2005/8/layout/vList3"/>
    <dgm:cxn modelId="{080064A6-B10E-4BAF-96EE-B44C5703B6C1}" type="presParOf" srcId="{EA5BC623-E40F-4F9E-8D1A-C53305DB1437}" destId="{0066FBC6-D4D3-40F9-8620-CEAE5A570ADF}" srcOrd="3" destOrd="0" presId="urn:microsoft.com/office/officeart/2005/8/layout/vList3"/>
    <dgm:cxn modelId="{71EEF094-4BC5-4D9D-925F-6675C8297911}" type="presParOf" srcId="{EA5BC623-E40F-4F9E-8D1A-C53305DB1437}" destId="{42210582-E617-4E18-8FBA-98D0F233C134}" srcOrd="4" destOrd="0" presId="urn:microsoft.com/office/officeart/2005/8/layout/vList3"/>
    <dgm:cxn modelId="{926ED61C-A5AA-458F-A90D-C12013A3F06A}" type="presParOf" srcId="{42210582-E617-4E18-8FBA-98D0F233C134}" destId="{3940099B-A558-496B-9DD4-AA92DB7D5C99}" srcOrd="0" destOrd="0" presId="urn:microsoft.com/office/officeart/2005/8/layout/vList3"/>
    <dgm:cxn modelId="{1BEA9E71-9C90-40E7-899E-D82CA5BE7D07}" type="presParOf" srcId="{42210582-E617-4E18-8FBA-98D0F233C134}" destId="{25B4C4CB-6A81-45C8-B5F4-1DF13E4110E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217898-B704-4658-8D52-C2DE2B0D0D5F}" type="doc">
      <dgm:prSet loTypeId="urn:microsoft.com/office/officeart/2005/8/layout/hList7" loCatId="list" qsTypeId="urn:microsoft.com/office/officeart/2005/8/quickstyle/simple5" qsCatId="simple" csTypeId="urn:microsoft.com/office/officeart/2005/8/colors/accent1_2" csCatId="accent1" phldr="1"/>
      <dgm:spPr/>
      <dgm:t>
        <a:bodyPr/>
        <a:lstStyle/>
        <a:p>
          <a:endParaRPr lang="en-IN"/>
        </a:p>
      </dgm:t>
    </dgm:pt>
    <dgm:pt modelId="{5F0DCBDC-3889-41F0-AA2C-CBF070898018}">
      <dgm:prSet/>
      <dgm:spPr/>
      <dgm:t>
        <a:bodyPr/>
        <a:lstStyle/>
        <a:p>
          <a:r>
            <a:rPr lang="en-IN" b="0" i="0"/>
            <a:t>Spring Cloud Config Server</a:t>
          </a:r>
          <a:endParaRPr lang="en-IN"/>
        </a:p>
      </dgm:t>
    </dgm:pt>
    <dgm:pt modelId="{82B80740-FA81-4965-9AD6-8EAC2B1974F3}" type="parTrans" cxnId="{BC089305-FE54-4CF1-9A9B-F3745A6D8201}">
      <dgm:prSet/>
      <dgm:spPr/>
      <dgm:t>
        <a:bodyPr/>
        <a:lstStyle/>
        <a:p>
          <a:endParaRPr lang="en-IN"/>
        </a:p>
      </dgm:t>
    </dgm:pt>
    <dgm:pt modelId="{3D35377A-F8EB-4A0D-9F0E-FFC1270AC1D5}" type="sibTrans" cxnId="{BC089305-FE54-4CF1-9A9B-F3745A6D8201}">
      <dgm:prSet/>
      <dgm:spPr/>
      <dgm:t>
        <a:bodyPr/>
        <a:lstStyle/>
        <a:p>
          <a:endParaRPr lang="en-IN"/>
        </a:p>
      </dgm:t>
    </dgm:pt>
    <dgm:pt modelId="{BB3BE79F-1B14-4B53-A02A-58B69151F8FB}">
      <dgm:prSet/>
      <dgm:spPr/>
      <dgm:t>
        <a:bodyPr/>
        <a:lstStyle/>
        <a:p>
          <a:r>
            <a:rPr lang="en-IN" b="0" i="0"/>
            <a:t>Netflix Eureka Naming Server</a:t>
          </a:r>
          <a:endParaRPr lang="en-IN"/>
        </a:p>
      </dgm:t>
    </dgm:pt>
    <dgm:pt modelId="{E1F39F6E-1C72-445B-AD7C-A4D2CE3902CD}" type="parTrans" cxnId="{56337D38-5BE3-42AD-86A6-C0A0209B70DC}">
      <dgm:prSet/>
      <dgm:spPr/>
      <dgm:t>
        <a:bodyPr/>
        <a:lstStyle/>
        <a:p>
          <a:endParaRPr lang="en-IN"/>
        </a:p>
      </dgm:t>
    </dgm:pt>
    <dgm:pt modelId="{855327FC-EF5F-4E8E-A1C9-847C53F4C452}" type="sibTrans" cxnId="{56337D38-5BE3-42AD-86A6-C0A0209B70DC}">
      <dgm:prSet/>
      <dgm:spPr/>
      <dgm:t>
        <a:bodyPr/>
        <a:lstStyle/>
        <a:p>
          <a:endParaRPr lang="en-IN"/>
        </a:p>
      </dgm:t>
    </dgm:pt>
    <dgm:pt modelId="{992C18F5-CFA6-494E-9049-53163533AE2E}">
      <dgm:prSet/>
      <dgm:spPr/>
      <dgm:t>
        <a:bodyPr/>
        <a:lstStyle/>
        <a:p>
          <a:r>
            <a:rPr lang="en-IN" b="0" i="0"/>
            <a:t>Hystrix Server</a:t>
          </a:r>
          <a:endParaRPr lang="en-IN"/>
        </a:p>
      </dgm:t>
    </dgm:pt>
    <dgm:pt modelId="{513645DA-D80A-49FF-8490-A279ED579313}" type="parTrans" cxnId="{B60EA1FC-F579-4A37-A03B-464CD76616A6}">
      <dgm:prSet/>
      <dgm:spPr/>
      <dgm:t>
        <a:bodyPr/>
        <a:lstStyle/>
        <a:p>
          <a:endParaRPr lang="en-IN"/>
        </a:p>
      </dgm:t>
    </dgm:pt>
    <dgm:pt modelId="{9A375F83-EA93-48D5-BCB0-D9769CF134EC}" type="sibTrans" cxnId="{B60EA1FC-F579-4A37-A03B-464CD76616A6}">
      <dgm:prSet/>
      <dgm:spPr/>
      <dgm:t>
        <a:bodyPr/>
        <a:lstStyle/>
        <a:p>
          <a:endParaRPr lang="en-IN"/>
        </a:p>
      </dgm:t>
    </dgm:pt>
    <dgm:pt modelId="{103D01D0-0380-4DF6-82DF-CE7B21381453}">
      <dgm:prSet/>
      <dgm:spPr/>
      <dgm:t>
        <a:bodyPr/>
        <a:lstStyle/>
        <a:p>
          <a:r>
            <a:rPr lang="en-IN" b="0" i="0"/>
            <a:t>Netflix ZuulAPI Gateway Server</a:t>
          </a:r>
          <a:endParaRPr lang="en-IN"/>
        </a:p>
      </dgm:t>
    </dgm:pt>
    <dgm:pt modelId="{1FEC7351-76AB-4333-93E0-64F73717E861}" type="parTrans" cxnId="{737DAD17-6C9D-4773-BCEE-6D9FB31C7126}">
      <dgm:prSet/>
      <dgm:spPr/>
      <dgm:t>
        <a:bodyPr/>
        <a:lstStyle/>
        <a:p>
          <a:endParaRPr lang="en-IN"/>
        </a:p>
      </dgm:t>
    </dgm:pt>
    <dgm:pt modelId="{8FDCD633-93B4-4161-888D-D5C4DF75FBB1}" type="sibTrans" cxnId="{737DAD17-6C9D-4773-BCEE-6D9FB31C7126}">
      <dgm:prSet/>
      <dgm:spPr/>
      <dgm:t>
        <a:bodyPr/>
        <a:lstStyle/>
        <a:p>
          <a:endParaRPr lang="en-IN"/>
        </a:p>
      </dgm:t>
    </dgm:pt>
    <dgm:pt modelId="{E80697A9-BC0F-4DBD-ACA3-4C2F0783CF12}">
      <dgm:prSet/>
      <dgm:spPr/>
      <dgm:t>
        <a:bodyPr/>
        <a:lstStyle/>
        <a:p>
          <a:r>
            <a:rPr lang="en-IN" b="0" i="0"/>
            <a:t>Netflix Ribbon</a:t>
          </a:r>
          <a:endParaRPr lang="en-IN"/>
        </a:p>
      </dgm:t>
    </dgm:pt>
    <dgm:pt modelId="{0CDCE6AD-0EA5-46C1-9650-CB51BDE22C23}" type="parTrans" cxnId="{225F7FF3-1C09-42C8-B5D0-E79B57C45B67}">
      <dgm:prSet/>
      <dgm:spPr/>
      <dgm:t>
        <a:bodyPr/>
        <a:lstStyle/>
        <a:p>
          <a:endParaRPr lang="en-IN"/>
        </a:p>
      </dgm:t>
    </dgm:pt>
    <dgm:pt modelId="{1D475A76-4173-43FF-83E9-D83985D244F3}" type="sibTrans" cxnId="{225F7FF3-1C09-42C8-B5D0-E79B57C45B67}">
      <dgm:prSet/>
      <dgm:spPr/>
      <dgm:t>
        <a:bodyPr/>
        <a:lstStyle/>
        <a:p>
          <a:endParaRPr lang="en-IN"/>
        </a:p>
      </dgm:t>
    </dgm:pt>
    <dgm:pt modelId="{8A5E48FB-3C62-4250-8DF8-777BD6A56205}">
      <dgm:prSet/>
      <dgm:spPr/>
      <dgm:t>
        <a:bodyPr/>
        <a:lstStyle/>
        <a:p>
          <a:r>
            <a:rPr lang="en-IN" b="0" i="0"/>
            <a:t>Zipkin Distributed Tracing Server</a:t>
          </a:r>
          <a:endParaRPr lang="en-IN"/>
        </a:p>
      </dgm:t>
    </dgm:pt>
    <dgm:pt modelId="{44C10688-DB31-4C73-B91B-B92FFA299135}" type="parTrans" cxnId="{7295ADF2-6422-4454-BE1E-72488D748A1E}">
      <dgm:prSet/>
      <dgm:spPr/>
      <dgm:t>
        <a:bodyPr/>
        <a:lstStyle/>
        <a:p>
          <a:endParaRPr lang="en-IN"/>
        </a:p>
      </dgm:t>
    </dgm:pt>
    <dgm:pt modelId="{0D0648A2-E83C-4DC9-B63F-3AACE52B069C}" type="sibTrans" cxnId="{7295ADF2-6422-4454-BE1E-72488D748A1E}">
      <dgm:prSet/>
      <dgm:spPr/>
      <dgm:t>
        <a:bodyPr/>
        <a:lstStyle/>
        <a:p>
          <a:endParaRPr lang="en-IN"/>
        </a:p>
      </dgm:t>
    </dgm:pt>
    <dgm:pt modelId="{B5E034C5-E689-4C1B-B988-3EBD01FC1AEF}" type="pres">
      <dgm:prSet presAssocID="{F6217898-B704-4658-8D52-C2DE2B0D0D5F}" presName="Name0" presStyleCnt="0">
        <dgm:presLayoutVars>
          <dgm:dir/>
          <dgm:resizeHandles val="exact"/>
        </dgm:presLayoutVars>
      </dgm:prSet>
      <dgm:spPr/>
    </dgm:pt>
    <dgm:pt modelId="{20927CBF-0323-4AB8-85B0-12FDBCE7F0B0}" type="pres">
      <dgm:prSet presAssocID="{F6217898-B704-4658-8D52-C2DE2B0D0D5F}" presName="fgShape" presStyleLbl="fgShp" presStyleIdx="0" presStyleCnt="1"/>
      <dgm:spPr/>
    </dgm:pt>
    <dgm:pt modelId="{BCC1C72F-701D-4E5F-9055-6B6926C2606C}" type="pres">
      <dgm:prSet presAssocID="{F6217898-B704-4658-8D52-C2DE2B0D0D5F}" presName="linComp" presStyleCnt="0"/>
      <dgm:spPr/>
    </dgm:pt>
    <dgm:pt modelId="{605BDEBE-FC88-4B29-A95B-A2EC3662DA25}" type="pres">
      <dgm:prSet presAssocID="{5F0DCBDC-3889-41F0-AA2C-CBF070898018}" presName="compNode" presStyleCnt="0"/>
      <dgm:spPr/>
    </dgm:pt>
    <dgm:pt modelId="{077D920D-7391-430A-B351-46D03F997322}" type="pres">
      <dgm:prSet presAssocID="{5F0DCBDC-3889-41F0-AA2C-CBF070898018}" presName="bkgdShape" presStyleLbl="node1" presStyleIdx="0" presStyleCnt="6"/>
      <dgm:spPr/>
    </dgm:pt>
    <dgm:pt modelId="{2E829359-A246-4D37-A02A-8C46299150EA}" type="pres">
      <dgm:prSet presAssocID="{5F0DCBDC-3889-41F0-AA2C-CBF070898018}" presName="nodeTx" presStyleLbl="node1" presStyleIdx="0" presStyleCnt="6">
        <dgm:presLayoutVars>
          <dgm:bulletEnabled val="1"/>
        </dgm:presLayoutVars>
      </dgm:prSet>
      <dgm:spPr/>
    </dgm:pt>
    <dgm:pt modelId="{BC70F17F-80C5-44BB-8456-19E94DF24488}" type="pres">
      <dgm:prSet presAssocID="{5F0DCBDC-3889-41F0-AA2C-CBF070898018}" presName="invisiNode" presStyleLbl="node1" presStyleIdx="0" presStyleCnt="6"/>
      <dgm:spPr/>
    </dgm:pt>
    <dgm:pt modelId="{61C3D0A4-A7AC-4BF0-97BF-E85A020F7809}" type="pres">
      <dgm:prSet presAssocID="{5F0DCBDC-3889-41F0-AA2C-CBF070898018}" presName="imagNode" presStyleLbl="fgImgPlace1" presStyleIdx="0" presStyleCnt="6"/>
      <dgm:spPr>
        <a:blipFill rotWithShape="1">
          <a:blip xmlns:r="http://schemas.openxmlformats.org/officeDocument/2006/relationships" r:embed="rId1"/>
          <a:srcRect/>
          <a:stretch>
            <a:fillRect l="-50000" r="-50000"/>
          </a:stretch>
        </a:blipFill>
      </dgm:spPr>
    </dgm:pt>
    <dgm:pt modelId="{1143584D-F5E4-4326-B819-89F53A7499AE}" type="pres">
      <dgm:prSet presAssocID="{3D35377A-F8EB-4A0D-9F0E-FFC1270AC1D5}" presName="sibTrans" presStyleLbl="sibTrans2D1" presStyleIdx="0" presStyleCnt="0"/>
      <dgm:spPr/>
    </dgm:pt>
    <dgm:pt modelId="{4E221E64-4441-4709-9490-C120C8D5F1B4}" type="pres">
      <dgm:prSet presAssocID="{BB3BE79F-1B14-4B53-A02A-58B69151F8FB}" presName="compNode" presStyleCnt="0"/>
      <dgm:spPr/>
    </dgm:pt>
    <dgm:pt modelId="{9C5C7854-EA14-4EEF-8944-EDD6063056E3}" type="pres">
      <dgm:prSet presAssocID="{BB3BE79F-1B14-4B53-A02A-58B69151F8FB}" presName="bkgdShape" presStyleLbl="node1" presStyleIdx="1" presStyleCnt="6"/>
      <dgm:spPr/>
    </dgm:pt>
    <dgm:pt modelId="{2A15E817-EFFC-4324-938F-D059C0B99188}" type="pres">
      <dgm:prSet presAssocID="{BB3BE79F-1B14-4B53-A02A-58B69151F8FB}" presName="nodeTx" presStyleLbl="node1" presStyleIdx="1" presStyleCnt="6">
        <dgm:presLayoutVars>
          <dgm:bulletEnabled val="1"/>
        </dgm:presLayoutVars>
      </dgm:prSet>
      <dgm:spPr/>
    </dgm:pt>
    <dgm:pt modelId="{3FEDD630-FC5E-419D-92C8-0A531175AB78}" type="pres">
      <dgm:prSet presAssocID="{BB3BE79F-1B14-4B53-A02A-58B69151F8FB}" presName="invisiNode" presStyleLbl="node1" presStyleIdx="1" presStyleCnt="6"/>
      <dgm:spPr/>
    </dgm:pt>
    <dgm:pt modelId="{799C44BF-BC6A-4C3C-82AA-BFBE5973730D}" type="pres">
      <dgm:prSet presAssocID="{BB3BE79F-1B14-4B53-A02A-58B69151F8FB}" presName="imagNode" presStyleLbl="fgImgPlace1" presStyleIdx="1" presStyleCnt="6"/>
      <dgm:spPr>
        <a:blipFill rotWithShape="1">
          <a:blip xmlns:r="http://schemas.openxmlformats.org/officeDocument/2006/relationships" r:embed="rId2"/>
          <a:srcRect/>
          <a:stretch>
            <a:fillRect l="-39000" r="-39000"/>
          </a:stretch>
        </a:blipFill>
      </dgm:spPr>
    </dgm:pt>
    <dgm:pt modelId="{83E3DE39-7651-49F8-83D8-CA4E9C0ACA21}" type="pres">
      <dgm:prSet presAssocID="{855327FC-EF5F-4E8E-A1C9-847C53F4C452}" presName="sibTrans" presStyleLbl="sibTrans2D1" presStyleIdx="0" presStyleCnt="0"/>
      <dgm:spPr/>
    </dgm:pt>
    <dgm:pt modelId="{67D81B1C-D6C2-4BE1-B1AC-72D244540F10}" type="pres">
      <dgm:prSet presAssocID="{992C18F5-CFA6-494E-9049-53163533AE2E}" presName="compNode" presStyleCnt="0"/>
      <dgm:spPr/>
    </dgm:pt>
    <dgm:pt modelId="{7A5B42DF-0766-45F0-A782-7AB57EF9958F}" type="pres">
      <dgm:prSet presAssocID="{992C18F5-CFA6-494E-9049-53163533AE2E}" presName="bkgdShape" presStyleLbl="node1" presStyleIdx="2" presStyleCnt="6"/>
      <dgm:spPr/>
    </dgm:pt>
    <dgm:pt modelId="{44DFC8B2-38BB-4E5D-8452-23CC0EAFA567}" type="pres">
      <dgm:prSet presAssocID="{992C18F5-CFA6-494E-9049-53163533AE2E}" presName="nodeTx" presStyleLbl="node1" presStyleIdx="2" presStyleCnt="6">
        <dgm:presLayoutVars>
          <dgm:bulletEnabled val="1"/>
        </dgm:presLayoutVars>
      </dgm:prSet>
      <dgm:spPr/>
    </dgm:pt>
    <dgm:pt modelId="{CBA57B28-64F0-4A48-AE86-C2767BCD66C2}" type="pres">
      <dgm:prSet presAssocID="{992C18F5-CFA6-494E-9049-53163533AE2E}" presName="invisiNode" presStyleLbl="node1" presStyleIdx="2" presStyleCnt="6"/>
      <dgm:spPr/>
    </dgm:pt>
    <dgm:pt modelId="{A0CC080A-47E2-4D2E-9603-2C95C57A14AD}" type="pres">
      <dgm:prSet presAssocID="{992C18F5-CFA6-494E-9049-53163533AE2E}" presName="imagNode" presStyleLbl="fgImgPlace1" presStyleIdx="2" presStyleCnt="6"/>
      <dgm:spPr>
        <a:blipFill rotWithShape="1">
          <a:blip xmlns:r="http://schemas.openxmlformats.org/officeDocument/2006/relationships" r:embed="rId3"/>
          <a:srcRect/>
          <a:stretch>
            <a:fillRect l="-9000" r="-9000"/>
          </a:stretch>
        </a:blipFill>
      </dgm:spPr>
    </dgm:pt>
    <dgm:pt modelId="{D8929593-E913-41AC-92EB-5B3D563B721C}" type="pres">
      <dgm:prSet presAssocID="{9A375F83-EA93-48D5-BCB0-D9769CF134EC}" presName="sibTrans" presStyleLbl="sibTrans2D1" presStyleIdx="0" presStyleCnt="0"/>
      <dgm:spPr/>
    </dgm:pt>
    <dgm:pt modelId="{31745080-9F7F-4FD5-8874-3E9BE5A9C5EE}" type="pres">
      <dgm:prSet presAssocID="{103D01D0-0380-4DF6-82DF-CE7B21381453}" presName="compNode" presStyleCnt="0"/>
      <dgm:spPr/>
    </dgm:pt>
    <dgm:pt modelId="{CC943CD7-22B4-4F81-BCD8-AB50A4A84459}" type="pres">
      <dgm:prSet presAssocID="{103D01D0-0380-4DF6-82DF-CE7B21381453}" presName="bkgdShape" presStyleLbl="node1" presStyleIdx="3" presStyleCnt="6"/>
      <dgm:spPr/>
    </dgm:pt>
    <dgm:pt modelId="{A29F82E8-0897-46D6-9782-A5AA23B917EF}" type="pres">
      <dgm:prSet presAssocID="{103D01D0-0380-4DF6-82DF-CE7B21381453}" presName="nodeTx" presStyleLbl="node1" presStyleIdx="3" presStyleCnt="6">
        <dgm:presLayoutVars>
          <dgm:bulletEnabled val="1"/>
        </dgm:presLayoutVars>
      </dgm:prSet>
      <dgm:spPr/>
    </dgm:pt>
    <dgm:pt modelId="{3772970D-53FB-4BF4-BDF1-CDF6CCF33A7A}" type="pres">
      <dgm:prSet presAssocID="{103D01D0-0380-4DF6-82DF-CE7B21381453}" presName="invisiNode" presStyleLbl="node1" presStyleIdx="3" presStyleCnt="6"/>
      <dgm:spPr/>
    </dgm:pt>
    <dgm:pt modelId="{C940685C-F298-4505-8858-0753DAC89C06}" type="pres">
      <dgm:prSet presAssocID="{103D01D0-0380-4DF6-82DF-CE7B21381453}" presName="imagNode" presStyleLbl="fgImgPlace1" presStyleIdx="3" presStyleCnt="6"/>
      <dgm:spPr>
        <a:blipFill rotWithShape="1">
          <a:blip xmlns:r="http://schemas.openxmlformats.org/officeDocument/2006/relationships" r:embed="rId4"/>
          <a:srcRect/>
          <a:stretch>
            <a:fillRect l="-22000" r="-22000"/>
          </a:stretch>
        </a:blipFill>
      </dgm:spPr>
    </dgm:pt>
    <dgm:pt modelId="{3FC91B18-4F1B-449F-9480-D5BD6FE978B7}" type="pres">
      <dgm:prSet presAssocID="{8FDCD633-93B4-4161-888D-D5C4DF75FBB1}" presName="sibTrans" presStyleLbl="sibTrans2D1" presStyleIdx="0" presStyleCnt="0"/>
      <dgm:spPr/>
    </dgm:pt>
    <dgm:pt modelId="{E83E8BF5-4DD5-4595-8983-2815CDEB11EB}" type="pres">
      <dgm:prSet presAssocID="{E80697A9-BC0F-4DBD-ACA3-4C2F0783CF12}" presName="compNode" presStyleCnt="0"/>
      <dgm:spPr/>
    </dgm:pt>
    <dgm:pt modelId="{9DA99C58-1B89-43AC-A6C2-B296249D9F93}" type="pres">
      <dgm:prSet presAssocID="{E80697A9-BC0F-4DBD-ACA3-4C2F0783CF12}" presName="bkgdShape" presStyleLbl="node1" presStyleIdx="4" presStyleCnt="6"/>
      <dgm:spPr/>
    </dgm:pt>
    <dgm:pt modelId="{7A2CDB62-C78B-4A07-A494-66A87DB13CA6}" type="pres">
      <dgm:prSet presAssocID="{E80697A9-BC0F-4DBD-ACA3-4C2F0783CF12}" presName="nodeTx" presStyleLbl="node1" presStyleIdx="4" presStyleCnt="6">
        <dgm:presLayoutVars>
          <dgm:bulletEnabled val="1"/>
        </dgm:presLayoutVars>
      </dgm:prSet>
      <dgm:spPr/>
    </dgm:pt>
    <dgm:pt modelId="{EB19AC26-25A9-4A25-B32D-4A821B0D9AC9}" type="pres">
      <dgm:prSet presAssocID="{E80697A9-BC0F-4DBD-ACA3-4C2F0783CF12}" presName="invisiNode" presStyleLbl="node1" presStyleIdx="4" presStyleCnt="6"/>
      <dgm:spPr/>
    </dgm:pt>
    <dgm:pt modelId="{9AA7524C-9370-48BD-92F3-738F787D9D64}" type="pres">
      <dgm:prSet presAssocID="{E80697A9-BC0F-4DBD-ACA3-4C2F0783CF12}" presName="imagNode" presStyleLbl="fgImgPlace1" presStyleIdx="4" presStyleCnt="6"/>
      <dgm:spPr>
        <a:blipFill rotWithShape="1">
          <a:blip xmlns:r="http://schemas.openxmlformats.org/officeDocument/2006/relationships" r:embed="rId5"/>
          <a:srcRect/>
          <a:stretch>
            <a:fillRect l="-39000" r="-39000"/>
          </a:stretch>
        </a:blipFill>
      </dgm:spPr>
    </dgm:pt>
    <dgm:pt modelId="{49717CB8-717E-4065-8155-44D7C4FD3869}" type="pres">
      <dgm:prSet presAssocID="{1D475A76-4173-43FF-83E9-D83985D244F3}" presName="sibTrans" presStyleLbl="sibTrans2D1" presStyleIdx="0" presStyleCnt="0"/>
      <dgm:spPr/>
    </dgm:pt>
    <dgm:pt modelId="{5575BFB2-A5D6-4984-BC90-008882631163}" type="pres">
      <dgm:prSet presAssocID="{8A5E48FB-3C62-4250-8DF8-777BD6A56205}" presName="compNode" presStyleCnt="0"/>
      <dgm:spPr/>
    </dgm:pt>
    <dgm:pt modelId="{02DAA7F2-7081-483A-873C-57412EE7D8B6}" type="pres">
      <dgm:prSet presAssocID="{8A5E48FB-3C62-4250-8DF8-777BD6A56205}" presName="bkgdShape" presStyleLbl="node1" presStyleIdx="5" presStyleCnt="6"/>
      <dgm:spPr/>
    </dgm:pt>
    <dgm:pt modelId="{B6B8DC23-E95A-423C-8F95-81998ECE4656}" type="pres">
      <dgm:prSet presAssocID="{8A5E48FB-3C62-4250-8DF8-777BD6A56205}" presName="nodeTx" presStyleLbl="node1" presStyleIdx="5" presStyleCnt="6">
        <dgm:presLayoutVars>
          <dgm:bulletEnabled val="1"/>
        </dgm:presLayoutVars>
      </dgm:prSet>
      <dgm:spPr/>
    </dgm:pt>
    <dgm:pt modelId="{7DFFCA86-892C-4929-AB25-1A4A42B2C4FD}" type="pres">
      <dgm:prSet presAssocID="{8A5E48FB-3C62-4250-8DF8-777BD6A56205}" presName="invisiNode" presStyleLbl="node1" presStyleIdx="5" presStyleCnt="6"/>
      <dgm:spPr/>
    </dgm:pt>
    <dgm:pt modelId="{DD3FBF4D-0046-4E12-8F65-2EFDA698EEB2}" type="pres">
      <dgm:prSet presAssocID="{8A5E48FB-3C62-4250-8DF8-777BD6A56205}" presName="imagNode" presStyleLbl="fgImgPlace1" presStyleIdx="5" presStyleCnt="6"/>
      <dgm:spPr>
        <a:blipFill rotWithShape="1">
          <a:blip xmlns:r="http://schemas.openxmlformats.org/officeDocument/2006/relationships" r:embed="rId6"/>
          <a:srcRect/>
          <a:stretch>
            <a:fillRect t="-9000" b="-9000"/>
          </a:stretch>
        </a:blipFill>
      </dgm:spPr>
    </dgm:pt>
  </dgm:ptLst>
  <dgm:cxnLst>
    <dgm:cxn modelId="{E4FF8E04-7DBC-4019-9CDB-F7954D952829}" type="presOf" srcId="{8A5E48FB-3C62-4250-8DF8-777BD6A56205}" destId="{02DAA7F2-7081-483A-873C-57412EE7D8B6}" srcOrd="0" destOrd="0" presId="urn:microsoft.com/office/officeart/2005/8/layout/hList7"/>
    <dgm:cxn modelId="{CF0B6005-F1C0-4B32-8864-7D7713EB051F}" type="presOf" srcId="{1D475A76-4173-43FF-83E9-D83985D244F3}" destId="{49717CB8-717E-4065-8155-44D7C4FD3869}" srcOrd="0" destOrd="0" presId="urn:microsoft.com/office/officeart/2005/8/layout/hList7"/>
    <dgm:cxn modelId="{BC089305-FE54-4CF1-9A9B-F3745A6D8201}" srcId="{F6217898-B704-4658-8D52-C2DE2B0D0D5F}" destId="{5F0DCBDC-3889-41F0-AA2C-CBF070898018}" srcOrd="0" destOrd="0" parTransId="{82B80740-FA81-4965-9AD6-8EAC2B1974F3}" sibTransId="{3D35377A-F8EB-4A0D-9F0E-FFC1270AC1D5}"/>
    <dgm:cxn modelId="{7762C006-81CC-4D9C-B311-DCCAF5540525}" type="presOf" srcId="{992C18F5-CFA6-494E-9049-53163533AE2E}" destId="{7A5B42DF-0766-45F0-A782-7AB57EF9958F}" srcOrd="0" destOrd="0" presId="urn:microsoft.com/office/officeart/2005/8/layout/hList7"/>
    <dgm:cxn modelId="{929CAD0F-7FD0-48C1-8BB1-5BD5B250AE7A}" type="presOf" srcId="{855327FC-EF5F-4E8E-A1C9-847C53F4C452}" destId="{83E3DE39-7651-49F8-83D8-CA4E9C0ACA21}" srcOrd="0" destOrd="0" presId="urn:microsoft.com/office/officeart/2005/8/layout/hList7"/>
    <dgm:cxn modelId="{737DAD17-6C9D-4773-BCEE-6D9FB31C7126}" srcId="{F6217898-B704-4658-8D52-C2DE2B0D0D5F}" destId="{103D01D0-0380-4DF6-82DF-CE7B21381453}" srcOrd="3" destOrd="0" parTransId="{1FEC7351-76AB-4333-93E0-64F73717E861}" sibTransId="{8FDCD633-93B4-4161-888D-D5C4DF75FBB1}"/>
    <dgm:cxn modelId="{CBA4351F-6D09-447E-A61E-F73E1922DFAC}" type="presOf" srcId="{8FDCD633-93B4-4161-888D-D5C4DF75FBB1}" destId="{3FC91B18-4F1B-449F-9480-D5BD6FE978B7}" srcOrd="0" destOrd="0" presId="urn:microsoft.com/office/officeart/2005/8/layout/hList7"/>
    <dgm:cxn modelId="{56337D38-5BE3-42AD-86A6-C0A0209B70DC}" srcId="{F6217898-B704-4658-8D52-C2DE2B0D0D5F}" destId="{BB3BE79F-1B14-4B53-A02A-58B69151F8FB}" srcOrd="1" destOrd="0" parTransId="{E1F39F6E-1C72-445B-AD7C-A4D2CE3902CD}" sibTransId="{855327FC-EF5F-4E8E-A1C9-847C53F4C452}"/>
    <dgm:cxn modelId="{DC553361-746F-4066-A4B3-C163E8E71124}" type="presOf" srcId="{5F0DCBDC-3889-41F0-AA2C-CBF070898018}" destId="{2E829359-A246-4D37-A02A-8C46299150EA}" srcOrd="1" destOrd="0" presId="urn:microsoft.com/office/officeart/2005/8/layout/hList7"/>
    <dgm:cxn modelId="{726BD86E-210A-401F-B3AC-FFEAD14C2A55}" type="presOf" srcId="{5F0DCBDC-3889-41F0-AA2C-CBF070898018}" destId="{077D920D-7391-430A-B351-46D03F997322}" srcOrd="0" destOrd="0" presId="urn:microsoft.com/office/officeart/2005/8/layout/hList7"/>
    <dgm:cxn modelId="{19BFFF53-D1C4-4345-8713-C53EC56D8371}" type="presOf" srcId="{E80697A9-BC0F-4DBD-ACA3-4C2F0783CF12}" destId="{9DA99C58-1B89-43AC-A6C2-B296249D9F93}" srcOrd="0" destOrd="0" presId="urn:microsoft.com/office/officeart/2005/8/layout/hList7"/>
    <dgm:cxn modelId="{F3D8D689-8802-4C7F-9015-179E02A3E49F}" type="presOf" srcId="{3D35377A-F8EB-4A0D-9F0E-FFC1270AC1D5}" destId="{1143584D-F5E4-4326-B819-89F53A7499AE}" srcOrd="0" destOrd="0" presId="urn:microsoft.com/office/officeart/2005/8/layout/hList7"/>
    <dgm:cxn modelId="{B28C8BB5-54E4-43B6-B695-D66A52A6CC34}" type="presOf" srcId="{103D01D0-0380-4DF6-82DF-CE7B21381453}" destId="{CC943CD7-22B4-4F81-BCD8-AB50A4A84459}" srcOrd="0" destOrd="0" presId="urn:microsoft.com/office/officeart/2005/8/layout/hList7"/>
    <dgm:cxn modelId="{6777ECB5-6FF1-4142-8FEB-FB6A76658005}" type="presOf" srcId="{E80697A9-BC0F-4DBD-ACA3-4C2F0783CF12}" destId="{7A2CDB62-C78B-4A07-A494-66A87DB13CA6}" srcOrd="1" destOrd="0" presId="urn:microsoft.com/office/officeart/2005/8/layout/hList7"/>
    <dgm:cxn modelId="{BCFF0CBD-182B-4453-A71F-D16188877FE6}" type="presOf" srcId="{BB3BE79F-1B14-4B53-A02A-58B69151F8FB}" destId="{2A15E817-EFFC-4324-938F-D059C0B99188}" srcOrd="1" destOrd="0" presId="urn:microsoft.com/office/officeart/2005/8/layout/hList7"/>
    <dgm:cxn modelId="{A4357FC1-6CAF-4E37-B121-D0A194B5794F}" type="presOf" srcId="{992C18F5-CFA6-494E-9049-53163533AE2E}" destId="{44DFC8B2-38BB-4E5D-8452-23CC0EAFA567}" srcOrd="1" destOrd="0" presId="urn:microsoft.com/office/officeart/2005/8/layout/hList7"/>
    <dgm:cxn modelId="{D98483C8-41C3-4A12-99A3-E38CAC22D24C}" type="presOf" srcId="{9A375F83-EA93-48D5-BCB0-D9769CF134EC}" destId="{D8929593-E913-41AC-92EB-5B3D563B721C}" srcOrd="0" destOrd="0" presId="urn:microsoft.com/office/officeart/2005/8/layout/hList7"/>
    <dgm:cxn modelId="{E76C78CA-FC85-4CC0-9D86-23D391A6AFDB}" type="presOf" srcId="{8A5E48FB-3C62-4250-8DF8-777BD6A56205}" destId="{B6B8DC23-E95A-423C-8F95-81998ECE4656}" srcOrd="1" destOrd="0" presId="urn:microsoft.com/office/officeart/2005/8/layout/hList7"/>
    <dgm:cxn modelId="{B827ADDA-C06C-4805-9088-7AA82F56D52B}" type="presOf" srcId="{F6217898-B704-4658-8D52-C2DE2B0D0D5F}" destId="{B5E034C5-E689-4C1B-B988-3EBD01FC1AEF}" srcOrd="0" destOrd="0" presId="urn:microsoft.com/office/officeart/2005/8/layout/hList7"/>
    <dgm:cxn modelId="{176B8FE4-77CF-413C-B07F-C2B6D04039A7}" type="presOf" srcId="{103D01D0-0380-4DF6-82DF-CE7B21381453}" destId="{A29F82E8-0897-46D6-9782-A5AA23B917EF}" srcOrd="1" destOrd="0" presId="urn:microsoft.com/office/officeart/2005/8/layout/hList7"/>
    <dgm:cxn modelId="{40B772F2-EA82-4271-AB56-AD4B8B74B251}" type="presOf" srcId="{BB3BE79F-1B14-4B53-A02A-58B69151F8FB}" destId="{9C5C7854-EA14-4EEF-8944-EDD6063056E3}" srcOrd="0" destOrd="0" presId="urn:microsoft.com/office/officeart/2005/8/layout/hList7"/>
    <dgm:cxn modelId="{7295ADF2-6422-4454-BE1E-72488D748A1E}" srcId="{F6217898-B704-4658-8D52-C2DE2B0D0D5F}" destId="{8A5E48FB-3C62-4250-8DF8-777BD6A56205}" srcOrd="5" destOrd="0" parTransId="{44C10688-DB31-4C73-B91B-B92FFA299135}" sibTransId="{0D0648A2-E83C-4DC9-B63F-3AACE52B069C}"/>
    <dgm:cxn modelId="{225F7FF3-1C09-42C8-B5D0-E79B57C45B67}" srcId="{F6217898-B704-4658-8D52-C2DE2B0D0D5F}" destId="{E80697A9-BC0F-4DBD-ACA3-4C2F0783CF12}" srcOrd="4" destOrd="0" parTransId="{0CDCE6AD-0EA5-46C1-9650-CB51BDE22C23}" sibTransId="{1D475A76-4173-43FF-83E9-D83985D244F3}"/>
    <dgm:cxn modelId="{B60EA1FC-F579-4A37-A03B-464CD76616A6}" srcId="{F6217898-B704-4658-8D52-C2DE2B0D0D5F}" destId="{992C18F5-CFA6-494E-9049-53163533AE2E}" srcOrd="2" destOrd="0" parTransId="{513645DA-D80A-49FF-8490-A279ED579313}" sibTransId="{9A375F83-EA93-48D5-BCB0-D9769CF134EC}"/>
    <dgm:cxn modelId="{0C1576E4-8420-4F75-81EF-2E8D0D5A8A3D}" type="presParOf" srcId="{B5E034C5-E689-4C1B-B988-3EBD01FC1AEF}" destId="{20927CBF-0323-4AB8-85B0-12FDBCE7F0B0}" srcOrd="0" destOrd="0" presId="urn:microsoft.com/office/officeart/2005/8/layout/hList7"/>
    <dgm:cxn modelId="{00BBDEEE-00F0-4E4F-82C0-41D4AB298EFD}" type="presParOf" srcId="{B5E034C5-E689-4C1B-B988-3EBD01FC1AEF}" destId="{BCC1C72F-701D-4E5F-9055-6B6926C2606C}" srcOrd="1" destOrd="0" presId="urn:microsoft.com/office/officeart/2005/8/layout/hList7"/>
    <dgm:cxn modelId="{7CDAE9F4-6143-4173-83A2-4210A54290F5}" type="presParOf" srcId="{BCC1C72F-701D-4E5F-9055-6B6926C2606C}" destId="{605BDEBE-FC88-4B29-A95B-A2EC3662DA25}" srcOrd="0" destOrd="0" presId="urn:microsoft.com/office/officeart/2005/8/layout/hList7"/>
    <dgm:cxn modelId="{51EC2E29-2C05-4833-97B8-21FE7C10E8FE}" type="presParOf" srcId="{605BDEBE-FC88-4B29-A95B-A2EC3662DA25}" destId="{077D920D-7391-430A-B351-46D03F997322}" srcOrd="0" destOrd="0" presId="urn:microsoft.com/office/officeart/2005/8/layout/hList7"/>
    <dgm:cxn modelId="{6197C79D-33BB-4580-BCF2-8E615D7C6325}" type="presParOf" srcId="{605BDEBE-FC88-4B29-A95B-A2EC3662DA25}" destId="{2E829359-A246-4D37-A02A-8C46299150EA}" srcOrd="1" destOrd="0" presId="urn:microsoft.com/office/officeart/2005/8/layout/hList7"/>
    <dgm:cxn modelId="{9825841F-3EAB-44E4-9CD6-7A0E3556AB40}" type="presParOf" srcId="{605BDEBE-FC88-4B29-A95B-A2EC3662DA25}" destId="{BC70F17F-80C5-44BB-8456-19E94DF24488}" srcOrd="2" destOrd="0" presId="urn:microsoft.com/office/officeart/2005/8/layout/hList7"/>
    <dgm:cxn modelId="{5F124DB6-9D1E-4CA2-BABD-4B4584A60BB6}" type="presParOf" srcId="{605BDEBE-FC88-4B29-A95B-A2EC3662DA25}" destId="{61C3D0A4-A7AC-4BF0-97BF-E85A020F7809}" srcOrd="3" destOrd="0" presId="urn:microsoft.com/office/officeart/2005/8/layout/hList7"/>
    <dgm:cxn modelId="{8C06BD44-5145-4B8B-8304-13852579608A}" type="presParOf" srcId="{BCC1C72F-701D-4E5F-9055-6B6926C2606C}" destId="{1143584D-F5E4-4326-B819-89F53A7499AE}" srcOrd="1" destOrd="0" presId="urn:microsoft.com/office/officeart/2005/8/layout/hList7"/>
    <dgm:cxn modelId="{3EBAFB79-D77D-4187-AC07-B74BE1AFAA01}" type="presParOf" srcId="{BCC1C72F-701D-4E5F-9055-6B6926C2606C}" destId="{4E221E64-4441-4709-9490-C120C8D5F1B4}" srcOrd="2" destOrd="0" presId="urn:microsoft.com/office/officeart/2005/8/layout/hList7"/>
    <dgm:cxn modelId="{75CEBD8D-CCE6-476C-8699-04B6FAC4E748}" type="presParOf" srcId="{4E221E64-4441-4709-9490-C120C8D5F1B4}" destId="{9C5C7854-EA14-4EEF-8944-EDD6063056E3}" srcOrd="0" destOrd="0" presId="urn:microsoft.com/office/officeart/2005/8/layout/hList7"/>
    <dgm:cxn modelId="{D1F56821-08E9-4D7D-AF7E-8D9001941E01}" type="presParOf" srcId="{4E221E64-4441-4709-9490-C120C8D5F1B4}" destId="{2A15E817-EFFC-4324-938F-D059C0B99188}" srcOrd="1" destOrd="0" presId="urn:microsoft.com/office/officeart/2005/8/layout/hList7"/>
    <dgm:cxn modelId="{DA30098F-4044-4FB7-8572-5C443099022F}" type="presParOf" srcId="{4E221E64-4441-4709-9490-C120C8D5F1B4}" destId="{3FEDD630-FC5E-419D-92C8-0A531175AB78}" srcOrd="2" destOrd="0" presId="urn:microsoft.com/office/officeart/2005/8/layout/hList7"/>
    <dgm:cxn modelId="{6BAB3C23-E95D-401D-A83B-8F4B8850CB94}" type="presParOf" srcId="{4E221E64-4441-4709-9490-C120C8D5F1B4}" destId="{799C44BF-BC6A-4C3C-82AA-BFBE5973730D}" srcOrd="3" destOrd="0" presId="urn:microsoft.com/office/officeart/2005/8/layout/hList7"/>
    <dgm:cxn modelId="{F27E2FE9-4914-4B5E-801D-872951812365}" type="presParOf" srcId="{BCC1C72F-701D-4E5F-9055-6B6926C2606C}" destId="{83E3DE39-7651-49F8-83D8-CA4E9C0ACA21}" srcOrd="3" destOrd="0" presId="urn:microsoft.com/office/officeart/2005/8/layout/hList7"/>
    <dgm:cxn modelId="{D1E5445B-8132-4203-AEC0-F95B47E01CDC}" type="presParOf" srcId="{BCC1C72F-701D-4E5F-9055-6B6926C2606C}" destId="{67D81B1C-D6C2-4BE1-B1AC-72D244540F10}" srcOrd="4" destOrd="0" presId="urn:microsoft.com/office/officeart/2005/8/layout/hList7"/>
    <dgm:cxn modelId="{91553C18-C1F4-45A6-A6C0-E8CD1B52EC93}" type="presParOf" srcId="{67D81B1C-D6C2-4BE1-B1AC-72D244540F10}" destId="{7A5B42DF-0766-45F0-A782-7AB57EF9958F}" srcOrd="0" destOrd="0" presId="urn:microsoft.com/office/officeart/2005/8/layout/hList7"/>
    <dgm:cxn modelId="{076DF049-33D1-46B7-939C-BD76FC8ABE1C}" type="presParOf" srcId="{67D81B1C-D6C2-4BE1-B1AC-72D244540F10}" destId="{44DFC8B2-38BB-4E5D-8452-23CC0EAFA567}" srcOrd="1" destOrd="0" presId="urn:microsoft.com/office/officeart/2005/8/layout/hList7"/>
    <dgm:cxn modelId="{52E5D154-0AA8-4B7B-A9AF-39AB9E410457}" type="presParOf" srcId="{67D81B1C-D6C2-4BE1-B1AC-72D244540F10}" destId="{CBA57B28-64F0-4A48-AE86-C2767BCD66C2}" srcOrd="2" destOrd="0" presId="urn:microsoft.com/office/officeart/2005/8/layout/hList7"/>
    <dgm:cxn modelId="{287A07A4-C43B-4B27-B164-61D074201604}" type="presParOf" srcId="{67D81B1C-D6C2-4BE1-B1AC-72D244540F10}" destId="{A0CC080A-47E2-4D2E-9603-2C95C57A14AD}" srcOrd="3" destOrd="0" presId="urn:microsoft.com/office/officeart/2005/8/layout/hList7"/>
    <dgm:cxn modelId="{71EE0703-F008-4030-9046-13BB93DC942F}" type="presParOf" srcId="{BCC1C72F-701D-4E5F-9055-6B6926C2606C}" destId="{D8929593-E913-41AC-92EB-5B3D563B721C}" srcOrd="5" destOrd="0" presId="urn:microsoft.com/office/officeart/2005/8/layout/hList7"/>
    <dgm:cxn modelId="{9FE25E68-6ACC-4DFF-9332-924248F3FAF9}" type="presParOf" srcId="{BCC1C72F-701D-4E5F-9055-6B6926C2606C}" destId="{31745080-9F7F-4FD5-8874-3E9BE5A9C5EE}" srcOrd="6" destOrd="0" presId="urn:microsoft.com/office/officeart/2005/8/layout/hList7"/>
    <dgm:cxn modelId="{5FBD0CCF-62A3-4C0F-BA7F-4BFDF9B9B531}" type="presParOf" srcId="{31745080-9F7F-4FD5-8874-3E9BE5A9C5EE}" destId="{CC943CD7-22B4-4F81-BCD8-AB50A4A84459}" srcOrd="0" destOrd="0" presId="urn:microsoft.com/office/officeart/2005/8/layout/hList7"/>
    <dgm:cxn modelId="{C2A42014-1989-44FD-AA41-739B36DEBE60}" type="presParOf" srcId="{31745080-9F7F-4FD5-8874-3E9BE5A9C5EE}" destId="{A29F82E8-0897-46D6-9782-A5AA23B917EF}" srcOrd="1" destOrd="0" presId="urn:microsoft.com/office/officeart/2005/8/layout/hList7"/>
    <dgm:cxn modelId="{7A6545BB-D6CE-4FD7-B9AD-90938ABF9AA6}" type="presParOf" srcId="{31745080-9F7F-4FD5-8874-3E9BE5A9C5EE}" destId="{3772970D-53FB-4BF4-BDF1-CDF6CCF33A7A}" srcOrd="2" destOrd="0" presId="urn:microsoft.com/office/officeart/2005/8/layout/hList7"/>
    <dgm:cxn modelId="{A72BF4F9-8BDE-4C6B-BB28-01B4E8BFBC7D}" type="presParOf" srcId="{31745080-9F7F-4FD5-8874-3E9BE5A9C5EE}" destId="{C940685C-F298-4505-8858-0753DAC89C06}" srcOrd="3" destOrd="0" presId="urn:microsoft.com/office/officeart/2005/8/layout/hList7"/>
    <dgm:cxn modelId="{197F70F9-5F88-4E4C-8027-6A6448C7154A}" type="presParOf" srcId="{BCC1C72F-701D-4E5F-9055-6B6926C2606C}" destId="{3FC91B18-4F1B-449F-9480-D5BD6FE978B7}" srcOrd="7" destOrd="0" presId="urn:microsoft.com/office/officeart/2005/8/layout/hList7"/>
    <dgm:cxn modelId="{ABD58BCD-A4B2-4FF6-8BD5-1E78522ECDDC}" type="presParOf" srcId="{BCC1C72F-701D-4E5F-9055-6B6926C2606C}" destId="{E83E8BF5-4DD5-4595-8983-2815CDEB11EB}" srcOrd="8" destOrd="0" presId="urn:microsoft.com/office/officeart/2005/8/layout/hList7"/>
    <dgm:cxn modelId="{D2C206AA-E7C5-41BB-AAA3-649E5A15A816}" type="presParOf" srcId="{E83E8BF5-4DD5-4595-8983-2815CDEB11EB}" destId="{9DA99C58-1B89-43AC-A6C2-B296249D9F93}" srcOrd="0" destOrd="0" presId="urn:microsoft.com/office/officeart/2005/8/layout/hList7"/>
    <dgm:cxn modelId="{9EB0143D-E35E-4E97-8C86-4BF8BB9F8BD9}" type="presParOf" srcId="{E83E8BF5-4DD5-4595-8983-2815CDEB11EB}" destId="{7A2CDB62-C78B-4A07-A494-66A87DB13CA6}" srcOrd="1" destOrd="0" presId="urn:microsoft.com/office/officeart/2005/8/layout/hList7"/>
    <dgm:cxn modelId="{CD33D0D3-F04F-4512-A4B2-9D239FAA9372}" type="presParOf" srcId="{E83E8BF5-4DD5-4595-8983-2815CDEB11EB}" destId="{EB19AC26-25A9-4A25-B32D-4A821B0D9AC9}" srcOrd="2" destOrd="0" presId="urn:microsoft.com/office/officeart/2005/8/layout/hList7"/>
    <dgm:cxn modelId="{AF603CC0-8F12-4C14-BE57-AC1D66459C31}" type="presParOf" srcId="{E83E8BF5-4DD5-4595-8983-2815CDEB11EB}" destId="{9AA7524C-9370-48BD-92F3-738F787D9D64}" srcOrd="3" destOrd="0" presId="urn:microsoft.com/office/officeart/2005/8/layout/hList7"/>
    <dgm:cxn modelId="{8C411526-9F14-43E1-8DB2-DED994FF741F}" type="presParOf" srcId="{BCC1C72F-701D-4E5F-9055-6B6926C2606C}" destId="{49717CB8-717E-4065-8155-44D7C4FD3869}" srcOrd="9" destOrd="0" presId="urn:microsoft.com/office/officeart/2005/8/layout/hList7"/>
    <dgm:cxn modelId="{7F6EE418-8C97-40A6-8341-4187DCACC0B0}" type="presParOf" srcId="{BCC1C72F-701D-4E5F-9055-6B6926C2606C}" destId="{5575BFB2-A5D6-4984-BC90-008882631163}" srcOrd="10" destOrd="0" presId="urn:microsoft.com/office/officeart/2005/8/layout/hList7"/>
    <dgm:cxn modelId="{9739D611-BFC8-43A3-9B6A-4A3454941208}" type="presParOf" srcId="{5575BFB2-A5D6-4984-BC90-008882631163}" destId="{02DAA7F2-7081-483A-873C-57412EE7D8B6}" srcOrd="0" destOrd="0" presId="urn:microsoft.com/office/officeart/2005/8/layout/hList7"/>
    <dgm:cxn modelId="{5E468FA4-1159-4CEC-9A97-31B699972D2B}" type="presParOf" srcId="{5575BFB2-A5D6-4984-BC90-008882631163}" destId="{B6B8DC23-E95A-423C-8F95-81998ECE4656}" srcOrd="1" destOrd="0" presId="urn:microsoft.com/office/officeart/2005/8/layout/hList7"/>
    <dgm:cxn modelId="{DBCC8813-ADFB-4416-BDAF-2BF034319E94}" type="presParOf" srcId="{5575BFB2-A5D6-4984-BC90-008882631163}" destId="{7DFFCA86-892C-4929-AB25-1A4A42B2C4FD}" srcOrd="2" destOrd="0" presId="urn:microsoft.com/office/officeart/2005/8/layout/hList7"/>
    <dgm:cxn modelId="{5940BA9F-E387-4F22-8E00-3408CB9BC89C}" type="presParOf" srcId="{5575BFB2-A5D6-4984-BC90-008882631163}" destId="{DD3FBF4D-0046-4E12-8F65-2EFDA698EEB2}"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AE0540-E57F-4DAC-9674-BE69D1220135}" type="doc">
      <dgm:prSet loTypeId="urn:microsoft.com/office/officeart/2005/8/layout/vList2" loCatId="list" qsTypeId="urn:microsoft.com/office/officeart/2005/8/quickstyle/simple1" qsCatId="simple" csTypeId="urn:microsoft.com/office/officeart/2005/8/colors/accent1_4" csCatId="accent1"/>
      <dgm:spPr/>
      <dgm:t>
        <a:bodyPr/>
        <a:lstStyle/>
        <a:p>
          <a:endParaRPr lang="en-IN"/>
        </a:p>
      </dgm:t>
    </dgm:pt>
    <dgm:pt modelId="{2F4C8D1F-EDF5-4654-B52C-52599E9EA0FF}">
      <dgm:prSet/>
      <dgm:spPr/>
      <dgm:t>
        <a:bodyPr/>
        <a:lstStyle/>
        <a:p>
          <a:r>
            <a:rPr lang="en-IN" b="0" i="0"/>
            <a:t>A published microservice communicates with the other microservice with the help of Eureka Server itself.  </a:t>
          </a:r>
          <a:endParaRPr lang="en-IN"/>
        </a:p>
      </dgm:t>
    </dgm:pt>
    <dgm:pt modelId="{ED9FC95D-24CC-492E-9CC7-CFE5BD0F9937}" type="parTrans" cxnId="{9FE48D1B-E029-4718-A823-A58E5EE6D7A3}">
      <dgm:prSet/>
      <dgm:spPr/>
      <dgm:t>
        <a:bodyPr/>
        <a:lstStyle/>
        <a:p>
          <a:endParaRPr lang="en-IN"/>
        </a:p>
      </dgm:t>
    </dgm:pt>
    <dgm:pt modelId="{DB81446F-1CBD-4CAD-A74E-82B9190D3934}" type="sibTrans" cxnId="{9FE48D1B-E029-4718-A823-A58E5EE6D7A3}">
      <dgm:prSet/>
      <dgm:spPr/>
      <dgm:t>
        <a:bodyPr/>
        <a:lstStyle/>
        <a:p>
          <a:endParaRPr lang="en-IN"/>
        </a:p>
      </dgm:t>
    </dgm:pt>
    <dgm:pt modelId="{2E2FE5C4-FA8F-43E2-85FD-8F2E50F5DEA7}">
      <dgm:prSet/>
      <dgm:spPr/>
      <dgm:t>
        <a:bodyPr/>
        <a:lstStyle/>
        <a:p>
          <a:r>
            <a:rPr lang="en-IN" b="0" i="0"/>
            <a:t>We use one Client to get details of a microservice from Eureka Server. </a:t>
          </a:r>
          <a:endParaRPr lang="en-IN"/>
        </a:p>
      </dgm:t>
    </dgm:pt>
    <dgm:pt modelId="{70CBD69E-24C0-4EAC-AB84-C420B887D33B}" type="parTrans" cxnId="{FF6FF6CB-6537-4506-9704-B025C3ADD883}">
      <dgm:prSet/>
      <dgm:spPr/>
      <dgm:t>
        <a:bodyPr/>
        <a:lstStyle/>
        <a:p>
          <a:endParaRPr lang="en-IN"/>
        </a:p>
      </dgm:t>
    </dgm:pt>
    <dgm:pt modelId="{941EE2D2-3C99-4544-832A-E61B1789E6F6}" type="sibTrans" cxnId="{FF6FF6CB-6537-4506-9704-B025C3ADD883}">
      <dgm:prSet/>
      <dgm:spPr/>
      <dgm:t>
        <a:bodyPr/>
        <a:lstStyle/>
        <a:p>
          <a:endParaRPr lang="en-IN"/>
        </a:p>
      </dgm:t>
    </dgm:pt>
    <dgm:pt modelId="{C257DE5F-A5E4-4587-9D3E-7881F3C15ABA}">
      <dgm:prSet/>
      <dgm:spPr/>
      <dgm:t>
        <a:bodyPr/>
        <a:lstStyle/>
        <a:p>
          <a:r>
            <a:rPr lang="en-IN" b="0" i="0" dirty="0"/>
            <a:t>A service(Spring Boot Application in our case) annotated with </a:t>
          </a:r>
          <a:r>
            <a:rPr lang="en-IN" b="1" i="0" dirty="0">
              <a:solidFill>
                <a:srgbClr val="FF0000"/>
              </a:solidFill>
            </a:rPr>
            <a:t>@EnableEurekaClient </a:t>
          </a:r>
          <a:r>
            <a:rPr lang="en-IN" b="0" i="0" dirty="0"/>
            <a:t>will work as a Eureka Client application.</a:t>
          </a:r>
          <a:endParaRPr lang="en-IN" dirty="0"/>
        </a:p>
      </dgm:t>
    </dgm:pt>
    <dgm:pt modelId="{880412B6-09D2-4102-B1DF-F20F38401A74}" type="parTrans" cxnId="{C72F38DE-8AFC-4F59-8867-C9FAE9135D8A}">
      <dgm:prSet/>
      <dgm:spPr/>
      <dgm:t>
        <a:bodyPr/>
        <a:lstStyle/>
        <a:p>
          <a:endParaRPr lang="en-IN"/>
        </a:p>
      </dgm:t>
    </dgm:pt>
    <dgm:pt modelId="{F99151C2-F1BC-493F-91E4-93225BDC2ADE}" type="sibTrans" cxnId="{C72F38DE-8AFC-4F59-8867-C9FAE9135D8A}">
      <dgm:prSet/>
      <dgm:spPr/>
      <dgm:t>
        <a:bodyPr/>
        <a:lstStyle/>
        <a:p>
          <a:endParaRPr lang="en-IN"/>
        </a:p>
      </dgm:t>
    </dgm:pt>
    <dgm:pt modelId="{7FAD443F-723E-48A7-B329-8BE0208A7322}" type="pres">
      <dgm:prSet presAssocID="{00AE0540-E57F-4DAC-9674-BE69D1220135}" presName="linear" presStyleCnt="0">
        <dgm:presLayoutVars>
          <dgm:animLvl val="lvl"/>
          <dgm:resizeHandles val="exact"/>
        </dgm:presLayoutVars>
      </dgm:prSet>
      <dgm:spPr/>
    </dgm:pt>
    <dgm:pt modelId="{C5B99618-048B-4329-B3DC-D75A289C8808}" type="pres">
      <dgm:prSet presAssocID="{2F4C8D1F-EDF5-4654-B52C-52599E9EA0FF}" presName="parentText" presStyleLbl="node1" presStyleIdx="0" presStyleCnt="3">
        <dgm:presLayoutVars>
          <dgm:chMax val="0"/>
          <dgm:bulletEnabled val="1"/>
        </dgm:presLayoutVars>
      </dgm:prSet>
      <dgm:spPr/>
    </dgm:pt>
    <dgm:pt modelId="{21A1B261-E3C3-4738-96A0-FB32772BE121}" type="pres">
      <dgm:prSet presAssocID="{DB81446F-1CBD-4CAD-A74E-82B9190D3934}" presName="spacer" presStyleCnt="0"/>
      <dgm:spPr/>
    </dgm:pt>
    <dgm:pt modelId="{06F3F36C-6BC0-4299-A11F-585BC0A32E38}" type="pres">
      <dgm:prSet presAssocID="{2E2FE5C4-FA8F-43E2-85FD-8F2E50F5DEA7}" presName="parentText" presStyleLbl="node1" presStyleIdx="1" presStyleCnt="3">
        <dgm:presLayoutVars>
          <dgm:chMax val="0"/>
          <dgm:bulletEnabled val="1"/>
        </dgm:presLayoutVars>
      </dgm:prSet>
      <dgm:spPr/>
    </dgm:pt>
    <dgm:pt modelId="{17295B60-1FF9-42B4-A0E9-8007411C781A}" type="pres">
      <dgm:prSet presAssocID="{941EE2D2-3C99-4544-832A-E61B1789E6F6}" presName="spacer" presStyleCnt="0"/>
      <dgm:spPr/>
    </dgm:pt>
    <dgm:pt modelId="{93FB0742-ED7E-4988-A613-1D35F3DCAB55}" type="pres">
      <dgm:prSet presAssocID="{C257DE5F-A5E4-4587-9D3E-7881F3C15ABA}" presName="parentText" presStyleLbl="node1" presStyleIdx="2" presStyleCnt="3">
        <dgm:presLayoutVars>
          <dgm:chMax val="0"/>
          <dgm:bulletEnabled val="1"/>
        </dgm:presLayoutVars>
      </dgm:prSet>
      <dgm:spPr/>
    </dgm:pt>
  </dgm:ptLst>
  <dgm:cxnLst>
    <dgm:cxn modelId="{9FE48D1B-E029-4718-A823-A58E5EE6D7A3}" srcId="{00AE0540-E57F-4DAC-9674-BE69D1220135}" destId="{2F4C8D1F-EDF5-4654-B52C-52599E9EA0FF}" srcOrd="0" destOrd="0" parTransId="{ED9FC95D-24CC-492E-9CC7-CFE5BD0F9937}" sibTransId="{DB81446F-1CBD-4CAD-A74E-82B9190D3934}"/>
    <dgm:cxn modelId="{F0493144-EC00-4985-BB8F-C9E0884A621B}" type="presOf" srcId="{00AE0540-E57F-4DAC-9674-BE69D1220135}" destId="{7FAD443F-723E-48A7-B329-8BE0208A7322}" srcOrd="0" destOrd="0" presId="urn:microsoft.com/office/officeart/2005/8/layout/vList2"/>
    <dgm:cxn modelId="{13AC8C56-837D-407A-BDD1-20A6ABD9DE3F}" type="presOf" srcId="{C257DE5F-A5E4-4587-9D3E-7881F3C15ABA}" destId="{93FB0742-ED7E-4988-A613-1D35F3DCAB55}" srcOrd="0" destOrd="0" presId="urn:microsoft.com/office/officeart/2005/8/layout/vList2"/>
    <dgm:cxn modelId="{6BAB8CA7-1F09-48C5-B574-FEC1AAEF48A6}" type="presOf" srcId="{2F4C8D1F-EDF5-4654-B52C-52599E9EA0FF}" destId="{C5B99618-048B-4329-B3DC-D75A289C8808}" srcOrd="0" destOrd="0" presId="urn:microsoft.com/office/officeart/2005/8/layout/vList2"/>
    <dgm:cxn modelId="{FF6FF6CB-6537-4506-9704-B025C3ADD883}" srcId="{00AE0540-E57F-4DAC-9674-BE69D1220135}" destId="{2E2FE5C4-FA8F-43E2-85FD-8F2E50F5DEA7}" srcOrd="1" destOrd="0" parTransId="{70CBD69E-24C0-4EAC-AB84-C420B887D33B}" sibTransId="{941EE2D2-3C99-4544-832A-E61B1789E6F6}"/>
    <dgm:cxn modelId="{C72F38DE-8AFC-4F59-8867-C9FAE9135D8A}" srcId="{00AE0540-E57F-4DAC-9674-BE69D1220135}" destId="{C257DE5F-A5E4-4587-9D3E-7881F3C15ABA}" srcOrd="2" destOrd="0" parTransId="{880412B6-09D2-4102-B1DF-F20F38401A74}" sibTransId="{F99151C2-F1BC-493F-91E4-93225BDC2ADE}"/>
    <dgm:cxn modelId="{78D6ACF1-0D48-483D-8834-101C665C3E88}" type="presOf" srcId="{2E2FE5C4-FA8F-43E2-85FD-8F2E50F5DEA7}" destId="{06F3F36C-6BC0-4299-A11F-585BC0A32E38}" srcOrd="0" destOrd="0" presId="urn:microsoft.com/office/officeart/2005/8/layout/vList2"/>
    <dgm:cxn modelId="{F5CC108F-CAAE-4099-911F-E2EDC32B70AD}" type="presParOf" srcId="{7FAD443F-723E-48A7-B329-8BE0208A7322}" destId="{C5B99618-048B-4329-B3DC-D75A289C8808}" srcOrd="0" destOrd="0" presId="urn:microsoft.com/office/officeart/2005/8/layout/vList2"/>
    <dgm:cxn modelId="{4AE5B0DC-B03B-40F2-9120-1FBB7160632C}" type="presParOf" srcId="{7FAD443F-723E-48A7-B329-8BE0208A7322}" destId="{21A1B261-E3C3-4738-96A0-FB32772BE121}" srcOrd="1" destOrd="0" presId="urn:microsoft.com/office/officeart/2005/8/layout/vList2"/>
    <dgm:cxn modelId="{C1944D00-4BA6-4020-BA48-BBB148EDE470}" type="presParOf" srcId="{7FAD443F-723E-48A7-B329-8BE0208A7322}" destId="{06F3F36C-6BC0-4299-A11F-585BC0A32E38}" srcOrd="2" destOrd="0" presId="urn:microsoft.com/office/officeart/2005/8/layout/vList2"/>
    <dgm:cxn modelId="{4395EDCB-AA20-4213-8DB5-4A28F4D3713B}" type="presParOf" srcId="{7FAD443F-723E-48A7-B329-8BE0208A7322}" destId="{17295B60-1FF9-42B4-A0E9-8007411C781A}" srcOrd="3" destOrd="0" presId="urn:microsoft.com/office/officeart/2005/8/layout/vList2"/>
    <dgm:cxn modelId="{62A140A6-7C17-42CE-A81E-ECFEA081E350}" type="presParOf" srcId="{7FAD443F-723E-48A7-B329-8BE0208A7322}" destId="{93FB0742-ED7E-4988-A613-1D35F3DCAB5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21C12C6-67F0-4F02-ACC5-7DB6AA29A5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5C1D0800-01DD-4B50-BE74-F3A49466FE52}">
      <dgm:prSet/>
      <dgm:spPr/>
      <dgm:t>
        <a:bodyPr/>
        <a:lstStyle/>
        <a:p>
          <a:r>
            <a:rPr lang="en-IN"/>
            <a:t>RestTemplate offers multiple methods to send a GET request.</a:t>
          </a:r>
        </a:p>
      </dgm:t>
    </dgm:pt>
    <dgm:pt modelId="{C1F7D310-6AC0-4620-A0EC-A37D44495BF3}" type="parTrans" cxnId="{3236C3D8-6B6B-4384-9285-097E2FC5AD02}">
      <dgm:prSet/>
      <dgm:spPr/>
      <dgm:t>
        <a:bodyPr/>
        <a:lstStyle/>
        <a:p>
          <a:endParaRPr lang="en-IN"/>
        </a:p>
      </dgm:t>
    </dgm:pt>
    <dgm:pt modelId="{3A53F838-6572-4343-971A-E065F28B7F7D}" type="sibTrans" cxnId="{3236C3D8-6B6B-4384-9285-097E2FC5AD02}">
      <dgm:prSet/>
      <dgm:spPr/>
      <dgm:t>
        <a:bodyPr/>
        <a:lstStyle/>
        <a:p>
          <a:endParaRPr lang="en-IN"/>
        </a:p>
      </dgm:t>
    </dgm:pt>
    <dgm:pt modelId="{AADA1BF1-3DEE-4D31-8F98-A3E1237717F5}">
      <dgm:prSet/>
      <dgm:spPr/>
      <dgm:t>
        <a:bodyPr/>
        <a:lstStyle/>
        <a:p>
          <a:r>
            <a:rPr lang="en-IN"/>
            <a:t>Usually, </a:t>
          </a:r>
          <a:r>
            <a:rPr lang="en-IN" b="1"/>
            <a:t>getForObject</a:t>
          </a:r>
          <a:r>
            <a:rPr lang="en-IN"/>
            <a:t> method or </a:t>
          </a:r>
          <a:r>
            <a:rPr lang="en-IN" b="1"/>
            <a:t>getForEntity</a:t>
          </a:r>
          <a:r>
            <a:rPr lang="en-IN"/>
            <a:t> method are used.</a:t>
          </a:r>
        </a:p>
      </dgm:t>
    </dgm:pt>
    <dgm:pt modelId="{E4C86996-9988-44B7-A169-1B1ECEA902CA}" type="parTrans" cxnId="{6DA5F5FC-5A96-4DB6-9565-E64A55584548}">
      <dgm:prSet/>
      <dgm:spPr/>
      <dgm:t>
        <a:bodyPr/>
        <a:lstStyle/>
        <a:p>
          <a:endParaRPr lang="en-IN"/>
        </a:p>
      </dgm:t>
    </dgm:pt>
    <dgm:pt modelId="{BD21229D-1F5D-468B-8195-3757ECE5ABBD}" type="sibTrans" cxnId="{6DA5F5FC-5A96-4DB6-9565-E64A55584548}">
      <dgm:prSet/>
      <dgm:spPr/>
      <dgm:t>
        <a:bodyPr/>
        <a:lstStyle/>
        <a:p>
          <a:endParaRPr lang="en-IN"/>
        </a:p>
      </dgm:t>
    </dgm:pt>
    <dgm:pt modelId="{5EB7CAB6-707A-4856-9E39-54629DFA7C56}">
      <dgm:prSet/>
      <dgm:spPr/>
      <dgm:t>
        <a:bodyPr/>
        <a:lstStyle/>
        <a:p>
          <a:r>
            <a:rPr lang="en-IN" dirty="0"/>
            <a:t>When a detailed setting such as setting a header is to be carried out, </a:t>
          </a:r>
          <a:r>
            <a:rPr lang="en-IN" b="1" dirty="0" err="1"/>
            <a:t>org.springframework.http.RequestEntity</a:t>
          </a:r>
          <a:r>
            <a:rPr lang="en-IN" b="1" dirty="0"/>
            <a:t> </a:t>
          </a:r>
          <a:r>
            <a:rPr lang="en-IN" dirty="0"/>
            <a:t>and </a:t>
          </a:r>
          <a:r>
            <a:rPr lang="en-IN" b="1" dirty="0"/>
            <a:t>exchange </a:t>
          </a:r>
          <a:r>
            <a:rPr lang="en-IN" dirty="0"/>
            <a:t>methods are used.</a:t>
          </a:r>
        </a:p>
      </dgm:t>
    </dgm:pt>
    <dgm:pt modelId="{902267B9-83BE-4545-89D3-CF6B7D3F2921}" type="parTrans" cxnId="{9256E580-1B58-4C80-AD0F-0185316B5F08}">
      <dgm:prSet/>
      <dgm:spPr/>
      <dgm:t>
        <a:bodyPr/>
        <a:lstStyle/>
        <a:p>
          <a:endParaRPr lang="en-IN"/>
        </a:p>
      </dgm:t>
    </dgm:pt>
    <dgm:pt modelId="{322241DE-0035-4835-BDA0-8AE463824B21}" type="sibTrans" cxnId="{9256E580-1B58-4C80-AD0F-0185316B5F08}">
      <dgm:prSet/>
      <dgm:spPr/>
      <dgm:t>
        <a:bodyPr/>
        <a:lstStyle/>
        <a:p>
          <a:endParaRPr lang="en-IN"/>
        </a:p>
      </dgm:t>
    </dgm:pt>
    <dgm:pt modelId="{E9305081-ACA3-41FD-958B-5C567A784376}">
      <dgm:prSet/>
      <dgm:spPr/>
      <dgm:t>
        <a:bodyPr/>
        <a:lstStyle/>
        <a:p>
          <a:r>
            <a:rPr lang="en-IN" b="1" i="0" dirty="0"/>
            <a:t>exchange()</a:t>
          </a:r>
          <a:r>
            <a:rPr lang="en-IN" b="0" i="0" dirty="0"/>
            <a:t> is the method used for making remote call to another microservice.</a:t>
          </a:r>
          <a:endParaRPr lang="en-IN" dirty="0"/>
        </a:p>
      </dgm:t>
    </dgm:pt>
    <dgm:pt modelId="{2EDAE072-17B7-44BC-B37A-B04CAB7EBD2F}" type="parTrans" cxnId="{00D7AA37-6325-41AF-940B-6E5095B3B6C3}">
      <dgm:prSet/>
      <dgm:spPr/>
      <dgm:t>
        <a:bodyPr/>
        <a:lstStyle/>
        <a:p>
          <a:endParaRPr lang="en-IN"/>
        </a:p>
      </dgm:t>
    </dgm:pt>
    <dgm:pt modelId="{515631BD-B78F-48E5-BFEC-9292160220E6}" type="sibTrans" cxnId="{00D7AA37-6325-41AF-940B-6E5095B3B6C3}">
      <dgm:prSet/>
      <dgm:spPr/>
      <dgm:t>
        <a:bodyPr/>
        <a:lstStyle/>
        <a:p>
          <a:endParaRPr lang="en-IN"/>
        </a:p>
      </dgm:t>
    </dgm:pt>
    <dgm:pt modelId="{A4284104-6172-4C7B-860F-211FFE5C8366}" type="pres">
      <dgm:prSet presAssocID="{621C12C6-67F0-4F02-ACC5-7DB6AA29A535}" presName="linear" presStyleCnt="0">
        <dgm:presLayoutVars>
          <dgm:animLvl val="lvl"/>
          <dgm:resizeHandles val="exact"/>
        </dgm:presLayoutVars>
      </dgm:prSet>
      <dgm:spPr/>
    </dgm:pt>
    <dgm:pt modelId="{6673E3D9-6397-4487-93CF-4CE7E329C0A5}" type="pres">
      <dgm:prSet presAssocID="{5C1D0800-01DD-4B50-BE74-F3A49466FE52}" presName="parentText" presStyleLbl="node1" presStyleIdx="0" presStyleCnt="4">
        <dgm:presLayoutVars>
          <dgm:chMax val="0"/>
          <dgm:bulletEnabled val="1"/>
        </dgm:presLayoutVars>
      </dgm:prSet>
      <dgm:spPr/>
    </dgm:pt>
    <dgm:pt modelId="{3CAC22EF-AAF1-4D64-8A79-6FB71A738E37}" type="pres">
      <dgm:prSet presAssocID="{3A53F838-6572-4343-971A-E065F28B7F7D}" presName="spacer" presStyleCnt="0"/>
      <dgm:spPr/>
    </dgm:pt>
    <dgm:pt modelId="{64BA6E50-ED09-4F97-A0DB-A0616576D5B9}" type="pres">
      <dgm:prSet presAssocID="{AADA1BF1-3DEE-4D31-8F98-A3E1237717F5}" presName="parentText" presStyleLbl="node1" presStyleIdx="1" presStyleCnt="4">
        <dgm:presLayoutVars>
          <dgm:chMax val="0"/>
          <dgm:bulletEnabled val="1"/>
        </dgm:presLayoutVars>
      </dgm:prSet>
      <dgm:spPr/>
    </dgm:pt>
    <dgm:pt modelId="{F62B6F9B-FE3F-489F-8C18-33644501A538}" type="pres">
      <dgm:prSet presAssocID="{BD21229D-1F5D-468B-8195-3757ECE5ABBD}" presName="spacer" presStyleCnt="0"/>
      <dgm:spPr/>
    </dgm:pt>
    <dgm:pt modelId="{27896324-8537-4469-8059-6063C187C541}" type="pres">
      <dgm:prSet presAssocID="{5EB7CAB6-707A-4856-9E39-54629DFA7C56}" presName="parentText" presStyleLbl="node1" presStyleIdx="2" presStyleCnt="4">
        <dgm:presLayoutVars>
          <dgm:chMax val="0"/>
          <dgm:bulletEnabled val="1"/>
        </dgm:presLayoutVars>
      </dgm:prSet>
      <dgm:spPr/>
    </dgm:pt>
    <dgm:pt modelId="{4BA6BD80-99A1-4D67-BAF4-195DBAFB2AE9}" type="pres">
      <dgm:prSet presAssocID="{322241DE-0035-4835-BDA0-8AE463824B21}" presName="spacer" presStyleCnt="0"/>
      <dgm:spPr/>
    </dgm:pt>
    <dgm:pt modelId="{F66E0E76-9E2E-4FE8-8584-3F1866C8D7A7}" type="pres">
      <dgm:prSet presAssocID="{E9305081-ACA3-41FD-958B-5C567A784376}" presName="parentText" presStyleLbl="node1" presStyleIdx="3" presStyleCnt="4">
        <dgm:presLayoutVars>
          <dgm:chMax val="0"/>
          <dgm:bulletEnabled val="1"/>
        </dgm:presLayoutVars>
      </dgm:prSet>
      <dgm:spPr/>
    </dgm:pt>
  </dgm:ptLst>
  <dgm:cxnLst>
    <dgm:cxn modelId="{26710C0E-0298-41AF-B4A7-191465CE6E7B}" type="presOf" srcId="{5C1D0800-01DD-4B50-BE74-F3A49466FE52}" destId="{6673E3D9-6397-4487-93CF-4CE7E329C0A5}" srcOrd="0" destOrd="0" presId="urn:microsoft.com/office/officeart/2005/8/layout/vList2"/>
    <dgm:cxn modelId="{00D7AA37-6325-41AF-940B-6E5095B3B6C3}" srcId="{621C12C6-67F0-4F02-ACC5-7DB6AA29A535}" destId="{E9305081-ACA3-41FD-958B-5C567A784376}" srcOrd="3" destOrd="0" parTransId="{2EDAE072-17B7-44BC-B37A-B04CAB7EBD2F}" sibTransId="{515631BD-B78F-48E5-BFEC-9292160220E6}"/>
    <dgm:cxn modelId="{7504A240-E94C-4B59-86FD-5C2FE40B3A0F}" type="presOf" srcId="{5EB7CAB6-707A-4856-9E39-54629DFA7C56}" destId="{27896324-8537-4469-8059-6063C187C541}" srcOrd="0" destOrd="0" presId="urn:microsoft.com/office/officeart/2005/8/layout/vList2"/>
    <dgm:cxn modelId="{8809BB58-8B47-4D02-9012-95D23C603143}" type="presOf" srcId="{E9305081-ACA3-41FD-958B-5C567A784376}" destId="{F66E0E76-9E2E-4FE8-8584-3F1866C8D7A7}" srcOrd="0" destOrd="0" presId="urn:microsoft.com/office/officeart/2005/8/layout/vList2"/>
    <dgm:cxn modelId="{9256E580-1B58-4C80-AD0F-0185316B5F08}" srcId="{621C12C6-67F0-4F02-ACC5-7DB6AA29A535}" destId="{5EB7CAB6-707A-4856-9E39-54629DFA7C56}" srcOrd="2" destOrd="0" parTransId="{902267B9-83BE-4545-89D3-CF6B7D3F2921}" sibTransId="{322241DE-0035-4835-BDA0-8AE463824B21}"/>
    <dgm:cxn modelId="{0A9264CC-789D-4D57-B426-CDF14F6BF3E3}" type="presOf" srcId="{AADA1BF1-3DEE-4D31-8F98-A3E1237717F5}" destId="{64BA6E50-ED09-4F97-A0DB-A0616576D5B9}" srcOrd="0" destOrd="0" presId="urn:microsoft.com/office/officeart/2005/8/layout/vList2"/>
    <dgm:cxn modelId="{3236C3D8-6B6B-4384-9285-097E2FC5AD02}" srcId="{621C12C6-67F0-4F02-ACC5-7DB6AA29A535}" destId="{5C1D0800-01DD-4B50-BE74-F3A49466FE52}" srcOrd="0" destOrd="0" parTransId="{C1F7D310-6AC0-4620-A0EC-A37D44495BF3}" sibTransId="{3A53F838-6572-4343-971A-E065F28B7F7D}"/>
    <dgm:cxn modelId="{207532E8-B0E8-4F96-9349-75C4B5E5435B}" type="presOf" srcId="{621C12C6-67F0-4F02-ACC5-7DB6AA29A535}" destId="{A4284104-6172-4C7B-860F-211FFE5C8366}" srcOrd="0" destOrd="0" presId="urn:microsoft.com/office/officeart/2005/8/layout/vList2"/>
    <dgm:cxn modelId="{6DA5F5FC-5A96-4DB6-9565-E64A55584548}" srcId="{621C12C6-67F0-4F02-ACC5-7DB6AA29A535}" destId="{AADA1BF1-3DEE-4D31-8F98-A3E1237717F5}" srcOrd="1" destOrd="0" parTransId="{E4C86996-9988-44B7-A169-1B1ECEA902CA}" sibTransId="{BD21229D-1F5D-468B-8195-3757ECE5ABBD}"/>
    <dgm:cxn modelId="{32399DFB-6138-40A7-9C32-69527825854D}" type="presParOf" srcId="{A4284104-6172-4C7B-860F-211FFE5C8366}" destId="{6673E3D9-6397-4487-93CF-4CE7E329C0A5}" srcOrd="0" destOrd="0" presId="urn:microsoft.com/office/officeart/2005/8/layout/vList2"/>
    <dgm:cxn modelId="{18CA3831-750B-4EF9-9095-2ED65585F003}" type="presParOf" srcId="{A4284104-6172-4C7B-860F-211FFE5C8366}" destId="{3CAC22EF-AAF1-4D64-8A79-6FB71A738E37}" srcOrd="1" destOrd="0" presId="urn:microsoft.com/office/officeart/2005/8/layout/vList2"/>
    <dgm:cxn modelId="{5C2BFD79-DCCA-4F64-9BCF-E748C1D5DDB6}" type="presParOf" srcId="{A4284104-6172-4C7B-860F-211FFE5C8366}" destId="{64BA6E50-ED09-4F97-A0DB-A0616576D5B9}" srcOrd="2" destOrd="0" presId="urn:microsoft.com/office/officeart/2005/8/layout/vList2"/>
    <dgm:cxn modelId="{16CE3387-C436-4322-8618-66488AC84378}" type="presParOf" srcId="{A4284104-6172-4C7B-860F-211FFE5C8366}" destId="{F62B6F9B-FE3F-489F-8C18-33644501A538}" srcOrd="3" destOrd="0" presId="urn:microsoft.com/office/officeart/2005/8/layout/vList2"/>
    <dgm:cxn modelId="{FC07D445-02B3-4E1C-81DB-2D5A0CA63414}" type="presParOf" srcId="{A4284104-6172-4C7B-860F-211FFE5C8366}" destId="{27896324-8537-4469-8059-6063C187C541}" srcOrd="4" destOrd="0" presId="urn:microsoft.com/office/officeart/2005/8/layout/vList2"/>
    <dgm:cxn modelId="{B9D063B7-EFE1-4789-AFB3-784BC67B7D8B}" type="presParOf" srcId="{A4284104-6172-4C7B-860F-211FFE5C8366}" destId="{4BA6BD80-99A1-4D67-BAF4-195DBAFB2AE9}" srcOrd="5" destOrd="0" presId="urn:microsoft.com/office/officeart/2005/8/layout/vList2"/>
    <dgm:cxn modelId="{0E8A1999-EE93-41D5-ACDA-42C069F4548C}" type="presParOf" srcId="{A4284104-6172-4C7B-860F-211FFE5C8366}" destId="{F66E0E76-9E2E-4FE8-8584-3F1866C8D7A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BE642D-EA38-433B-B14A-832B77997446}"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80750E8-7D92-4831-A17D-D4F5401A4A00}">
      <dgm:prSet/>
      <dgm:spPr/>
      <dgm:t>
        <a:bodyPr/>
        <a:lstStyle/>
        <a:p>
          <a:r>
            <a:rPr lang="en-IN" b="1"/>
            <a:t>Start Service/Application containing Eureka Server</a:t>
          </a:r>
        </a:p>
      </dgm:t>
    </dgm:pt>
    <dgm:pt modelId="{5C7C80DF-29C8-45A0-A0AB-ED7E1C36A5C1}" type="parTrans" cxnId="{61460CEF-1C19-42B2-A3AE-17456FD2EC3E}">
      <dgm:prSet/>
      <dgm:spPr/>
      <dgm:t>
        <a:bodyPr/>
        <a:lstStyle/>
        <a:p>
          <a:endParaRPr lang="en-IN" b="1"/>
        </a:p>
      </dgm:t>
    </dgm:pt>
    <dgm:pt modelId="{A0F56EBC-465F-4C4B-96DF-4CFA65D8F4F1}" type="sibTrans" cxnId="{61460CEF-1C19-42B2-A3AE-17456FD2EC3E}">
      <dgm:prSet/>
      <dgm:spPr/>
      <dgm:t>
        <a:bodyPr/>
        <a:lstStyle/>
        <a:p>
          <a:endParaRPr lang="en-IN" b="1"/>
        </a:p>
      </dgm:t>
    </dgm:pt>
    <dgm:pt modelId="{5DD944B7-FE6D-4948-A096-D784ABE10030}">
      <dgm:prSet/>
      <dgm:spPr/>
      <dgm:t>
        <a:bodyPr/>
        <a:lstStyle/>
        <a:p>
          <a:r>
            <a:rPr lang="en-IN" b="1"/>
            <a:t>Start Producer Service/Application (Book)</a:t>
          </a:r>
        </a:p>
      </dgm:t>
    </dgm:pt>
    <dgm:pt modelId="{0F7078AA-5FFB-4A39-A266-58918EE52557}" type="parTrans" cxnId="{055D59FF-07E8-4E92-B0B2-D393E3E45EA3}">
      <dgm:prSet/>
      <dgm:spPr/>
      <dgm:t>
        <a:bodyPr/>
        <a:lstStyle/>
        <a:p>
          <a:endParaRPr lang="en-IN" b="1"/>
        </a:p>
      </dgm:t>
    </dgm:pt>
    <dgm:pt modelId="{7C31D8FD-8D25-4950-BF4F-729957C1C5F8}" type="sibTrans" cxnId="{055D59FF-07E8-4E92-B0B2-D393E3E45EA3}">
      <dgm:prSet/>
      <dgm:spPr/>
      <dgm:t>
        <a:bodyPr/>
        <a:lstStyle/>
        <a:p>
          <a:endParaRPr lang="en-IN" b="1"/>
        </a:p>
      </dgm:t>
    </dgm:pt>
    <dgm:pt modelId="{72589BF8-8EB2-410C-B01E-24CE0E6E5006}">
      <dgm:prSet/>
      <dgm:spPr/>
      <dgm:t>
        <a:bodyPr/>
        <a:lstStyle/>
        <a:p>
          <a:r>
            <a:rPr lang="en-IN" b="1"/>
            <a:t>Start Consumer Service/Application (Student)</a:t>
          </a:r>
          <a:br>
            <a:rPr lang="en-IN" b="1"/>
          </a:br>
          <a:endParaRPr lang="en-IN" b="1"/>
        </a:p>
      </dgm:t>
    </dgm:pt>
    <dgm:pt modelId="{F5FB15AC-18A1-4F12-9DAF-37477C7B001D}" type="parTrans" cxnId="{5B4DD3CA-8735-475A-BD19-FD9985989CFC}">
      <dgm:prSet/>
      <dgm:spPr/>
      <dgm:t>
        <a:bodyPr/>
        <a:lstStyle/>
        <a:p>
          <a:endParaRPr lang="en-IN" b="1"/>
        </a:p>
      </dgm:t>
    </dgm:pt>
    <dgm:pt modelId="{33FDF3C1-EEE0-43B3-AA50-C3DF94B8D4AD}" type="sibTrans" cxnId="{5B4DD3CA-8735-475A-BD19-FD9985989CFC}">
      <dgm:prSet/>
      <dgm:spPr/>
      <dgm:t>
        <a:bodyPr/>
        <a:lstStyle/>
        <a:p>
          <a:endParaRPr lang="en-IN" b="1"/>
        </a:p>
      </dgm:t>
    </dgm:pt>
    <dgm:pt modelId="{1BD6993A-BA87-4C6F-B6A9-CC63882BEB3F}">
      <dgm:prSet/>
      <dgm:spPr/>
      <dgm:t>
        <a:bodyPr/>
        <a:lstStyle/>
        <a:p>
          <a:r>
            <a:rPr lang="en-IN" b="1" dirty="0"/>
            <a:t>Open a browser window, hit below URLs and observe the results. For </a:t>
          </a:r>
          <a:r>
            <a:rPr lang="en-IN" b="1" dirty="0" err="1"/>
            <a:t>Eg</a:t>
          </a:r>
          <a:r>
            <a:rPr lang="en-IN" b="1" dirty="0"/>
            <a:t>: </a:t>
          </a:r>
        </a:p>
      </dgm:t>
    </dgm:pt>
    <dgm:pt modelId="{B7DA053F-B6D1-4F63-B857-7262D4970750}" type="parTrans" cxnId="{374EF662-9FD1-4E6D-A74C-4920CE584653}">
      <dgm:prSet/>
      <dgm:spPr/>
      <dgm:t>
        <a:bodyPr/>
        <a:lstStyle/>
        <a:p>
          <a:endParaRPr lang="en-IN" b="1"/>
        </a:p>
      </dgm:t>
    </dgm:pt>
    <dgm:pt modelId="{9C01816E-65CC-4E12-9BB0-135C6F1327AA}" type="sibTrans" cxnId="{374EF662-9FD1-4E6D-A74C-4920CE584653}">
      <dgm:prSet/>
      <dgm:spPr/>
      <dgm:t>
        <a:bodyPr/>
        <a:lstStyle/>
        <a:p>
          <a:endParaRPr lang="en-IN" b="1"/>
        </a:p>
      </dgm:t>
    </dgm:pt>
    <dgm:pt modelId="{51A86144-8AFD-4312-BD01-E4D038FFD6B5}">
      <dgm:prSet/>
      <dgm:spPr/>
      <dgm:t>
        <a:bodyPr/>
        <a:lstStyle/>
        <a:p>
          <a:r>
            <a:rPr lang="en-IN" b="1"/>
            <a:t>http://localhost:9100/student/data</a:t>
          </a:r>
        </a:p>
      </dgm:t>
    </dgm:pt>
    <dgm:pt modelId="{E9ABFDB3-BC94-4033-BE3E-AC46EAB6A7B9}" type="parTrans" cxnId="{1C130C30-37C1-45EF-BF91-62932E9B6BB9}">
      <dgm:prSet/>
      <dgm:spPr/>
      <dgm:t>
        <a:bodyPr/>
        <a:lstStyle/>
        <a:p>
          <a:endParaRPr lang="en-IN" b="1"/>
        </a:p>
      </dgm:t>
    </dgm:pt>
    <dgm:pt modelId="{D70F2AA3-A60C-42E0-BEF2-279F11013CE9}" type="sibTrans" cxnId="{1C130C30-37C1-45EF-BF91-62932E9B6BB9}">
      <dgm:prSet/>
      <dgm:spPr/>
      <dgm:t>
        <a:bodyPr/>
        <a:lstStyle/>
        <a:p>
          <a:endParaRPr lang="en-IN" b="1"/>
        </a:p>
      </dgm:t>
    </dgm:pt>
    <dgm:pt modelId="{17E17D4A-680A-4139-A246-933BF88E0280}">
      <dgm:prSet/>
      <dgm:spPr/>
      <dgm:t>
        <a:bodyPr/>
        <a:lstStyle/>
        <a:p>
          <a:r>
            <a:rPr lang="en-IN" b="1"/>
            <a:t>http://localhost:9100/student/allBooks</a:t>
          </a:r>
        </a:p>
      </dgm:t>
    </dgm:pt>
    <dgm:pt modelId="{D1EBC35F-7954-4191-A6C1-87097BDE6537}" type="parTrans" cxnId="{335A5205-544D-482B-B9CB-543982BA517A}">
      <dgm:prSet/>
      <dgm:spPr/>
      <dgm:t>
        <a:bodyPr/>
        <a:lstStyle/>
        <a:p>
          <a:endParaRPr lang="en-IN" b="1"/>
        </a:p>
      </dgm:t>
    </dgm:pt>
    <dgm:pt modelId="{729E847A-220A-4E1A-9784-60F581F69B18}" type="sibTrans" cxnId="{335A5205-544D-482B-B9CB-543982BA517A}">
      <dgm:prSet/>
      <dgm:spPr/>
      <dgm:t>
        <a:bodyPr/>
        <a:lstStyle/>
        <a:p>
          <a:endParaRPr lang="en-IN" b="1"/>
        </a:p>
      </dgm:t>
    </dgm:pt>
    <dgm:pt modelId="{31DEA207-ED17-48F5-B920-6051975FB7EB}">
      <dgm:prSet/>
      <dgm:spPr/>
      <dgm:t>
        <a:bodyPr/>
        <a:lstStyle/>
        <a:p>
          <a:r>
            <a:rPr lang="en-IN" b="1"/>
            <a:t>http://localhost:9100/student/getOneBook/501</a:t>
          </a:r>
        </a:p>
      </dgm:t>
    </dgm:pt>
    <dgm:pt modelId="{5FFC18F0-D189-43E4-8679-2E58F1C50950}" type="parTrans" cxnId="{9A186948-2DB9-4F7B-B2A4-474369C217AA}">
      <dgm:prSet/>
      <dgm:spPr/>
      <dgm:t>
        <a:bodyPr/>
        <a:lstStyle/>
        <a:p>
          <a:endParaRPr lang="en-IN" b="1"/>
        </a:p>
      </dgm:t>
    </dgm:pt>
    <dgm:pt modelId="{D6416D4B-4817-49E6-AE2F-977DB129D3AB}" type="sibTrans" cxnId="{9A186948-2DB9-4F7B-B2A4-474369C217AA}">
      <dgm:prSet/>
      <dgm:spPr/>
      <dgm:t>
        <a:bodyPr/>
        <a:lstStyle/>
        <a:p>
          <a:endParaRPr lang="en-IN" b="1"/>
        </a:p>
      </dgm:t>
    </dgm:pt>
    <dgm:pt modelId="{C877459B-AAFF-4287-9A84-BF90B95BE849}">
      <dgm:prSet/>
      <dgm:spPr/>
      <dgm:t>
        <a:bodyPr/>
        <a:lstStyle/>
        <a:p>
          <a:r>
            <a:rPr lang="en-IN" b="1"/>
            <a:t>http://localhost:9100/student/entityData</a:t>
          </a:r>
        </a:p>
      </dgm:t>
    </dgm:pt>
    <dgm:pt modelId="{CDA528EE-A046-4F3F-BB94-2568C3E6CEC5}" type="parTrans" cxnId="{5D1451A6-1C8F-4A46-A3E3-F4B96D390B89}">
      <dgm:prSet/>
      <dgm:spPr/>
      <dgm:t>
        <a:bodyPr/>
        <a:lstStyle/>
        <a:p>
          <a:endParaRPr lang="en-IN" b="1"/>
        </a:p>
      </dgm:t>
    </dgm:pt>
    <dgm:pt modelId="{63D043CF-C322-4BC8-BA9D-126A8A048D39}" type="sibTrans" cxnId="{5D1451A6-1C8F-4A46-A3E3-F4B96D390B89}">
      <dgm:prSet/>
      <dgm:spPr/>
      <dgm:t>
        <a:bodyPr/>
        <a:lstStyle/>
        <a:p>
          <a:endParaRPr lang="en-IN" b="1"/>
        </a:p>
      </dgm:t>
    </dgm:pt>
    <dgm:pt modelId="{F35F527D-9062-47EF-98E9-D6AE6C529F4F}" type="pres">
      <dgm:prSet presAssocID="{2DBE642D-EA38-433B-B14A-832B77997446}" presName="linear" presStyleCnt="0">
        <dgm:presLayoutVars>
          <dgm:animLvl val="lvl"/>
          <dgm:resizeHandles val="exact"/>
        </dgm:presLayoutVars>
      </dgm:prSet>
      <dgm:spPr/>
    </dgm:pt>
    <dgm:pt modelId="{AF1B99F1-0F8D-4803-8F90-58DD284EAC71}" type="pres">
      <dgm:prSet presAssocID="{580750E8-7D92-4831-A17D-D4F5401A4A00}" presName="parentText" presStyleLbl="node1" presStyleIdx="0" presStyleCnt="8">
        <dgm:presLayoutVars>
          <dgm:chMax val="0"/>
          <dgm:bulletEnabled val="1"/>
        </dgm:presLayoutVars>
      </dgm:prSet>
      <dgm:spPr/>
    </dgm:pt>
    <dgm:pt modelId="{88B25A31-2231-4A3F-B2D4-1F9570323D4E}" type="pres">
      <dgm:prSet presAssocID="{A0F56EBC-465F-4C4B-96DF-4CFA65D8F4F1}" presName="spacer" presStyleCnt="0"/>
      <dgm:spPr/>
    </dgm:pt>
    <dgm:pt modelId="{F4FC9138-B099-45AE-9F7F-00A5F44C67D5}" type="pres">
      <dgm:prSet presAssocID="{5DD944B7-FE6D-4948-A096-D784ABE10030}" presName="parentText" presStyleLbl="node1" presStyleIdx="1" presStyleCnt="8">
        <dgm:presLayoutVars>
          <dgm:chMax val="0"/>
          <dgm:bulletEnabled val="1"/>
        </dgm:presLayoutVars>
      </dgm:prSet>
      <dgm:spPr/>
    </dgm:pt>
    <dgm:pt modelId="{58050DB9-6CB4-4D9D-A1E9-38D5B87EF2D6}" type="pres">
      <dgm:prSet presAssocID="{7C31D8FD-8D25-4950-BF4F-729957C1C5F8}" presName="spacer" presStyleCnt="0"/>
      <dgm:spPr/>
    </dgm:pt>
    <dgm:pt modelId="{A9D4AACA-0B98-4A7B-84A2-15FA5BCB694D}" type="pres">
      <dgm:prSet presAssocID="{72589BF8-8EB2-410C-B01E-24CE0E6E5006}" presName="parentText" presStyleLbl="node1" presStyleIdx="2" presStyleCnt="8">
        <dgm:presLayoutVars>
          <dgm:chMax val="0"/>
          <dgm:bulletEnabled val="1"/>
        </dgm:presLayoutVars>
      </dgm:prSet>
      <dgm:spPr/>
    </dgm:pt>
    <dgm:pt modelId="{285A3165-4CA0-43F8-A7BF-7D646F4F0787}" type="pres">
      <dgm:prSet presAssocID="{33FDF3C1-EEE0-43B3-AA50-C3DF94B8D4AD}" presName="spacer" presStyleCnt="0"/>
      <dgm:spPr/>
    </dgm:pt>
    <dgm:pt modelId="{C1E19C4D-5E65-402A-867C-E151654AC47E}" type="pres">
      <dgm:prSet presAssocID="{1BD6993A-BA87-4C6F-B6A9-CC63882BEB3F}" presName="parentText" presStyleLbl="node1" presStyleIdx="3" presStyleCnt="8">
        <dgm:presLayoutVars>
          <dgm:chMax val="0"/>
          <dgm:bulletEnabled val="1"/>
        </dgm:presLayoutVars>
      </dgm:prSet>
      <dgm:spPr/>
    </dgm:pt>
    <dgm:pt modelId="{7B31D21F-7D3C-4B87-B09D-CBDC87661016}" type="pres">
      <dgm:prSet presAssocID="{9C01816E-65CC-4E12-9BB0-135C6F1327AA}" presName="spacer" presStyleCnt="0"/>
      <dgm:spPr/>
    </dgm:pt>
    <dgm:pt modelId="{A0E6E3F2-4EC9-49E5-96B3-DED5538F4475}" type="pres">
      <dgm:prSet presAssocID="{51A86144-8AFD-4312-BD01-E4D038FFD6B5}" presName="parentText" presStyleLbl="node1" presStyleIdx="4" presStyleCnt="8">
        <dgm:presLayoutVars>
          <dgm:chMax val="0"/>
          <dgm:bulletEnabled val="1"/>
        </dgm:presLayoutVars>
      </dgm:prSet>
      <dgm:spPr/>
    </dgm:pt>
    <dgm:pt modelId="{B38471BC-124B-49A6-8E57-96EC175A2C9C}" type="pres">
      <dgm:prSet presAssocID="{D70F2AA3-A60C-42E0-BEF2-279F11013CE9}" presName="spacer" presStyleCnt="0"/>
      <dgm:spPr/>
    </dgm:pt>
    <dgm:pt modelId="{02A1EF67-2593-44F5-840F-CC8353AC59C1}" type="pres">
      <dgm:prSet presAssocID="{17E17D4A-680A-4139-A246-933BF88E0280}" presName="parentText" presStyleLbl="node1" presStyleIdx="5" presStyleCnt="8">
        <dgm:presLayoutVars>
          <dgm:chMax val="0"/>
          <dgm:bulletEnabled val="1"/>
        </dgm:presLayoutVars>
      </dgm:prSet>
      <dgm:spPr/>
    </dgm:pt>
    <dgm:pt modelId="{6E75714B-FC15-4016-BCE5-869A1CDC50F6}" type="pres">
      <dgm:prSet presAssocID="{729E847A-220A-4E1A-9784-60F581F69B18}" presName="spacer" presStyleCnt="0"/>
      <dgm:spPr/>
    </dgm:pt>
    <dgm:pt modelId="{3DAA95E3-285E-4991-A04A-8A9DCF017F9F}" type="pres">
      <dgm:prSet presAssocID="{31DEA207-ED17-48F5-B920-6051975FB7EB}" presName="parentText" presStyleLbl="node1" presStyleIdx="6" presStyleCnt="8">
        <dgm:presLayoutVars>
          <dgm:chMax val="0"/>
          <dgm:bulletEnabled val="1"/>
        </dgm:presLayoutVars>
      </dgm:prSet>
      <dgm:spPr/>
    </dgm:pt>
    <dgm:pt modelId="{3F2C777D-9A7B-4427-89F0-B99F026A0A78}" type="pres">
      <dgm:prSet presAssocID="{D6416D4B-4817-49E6-AE2F-977DB129D3AB}" presName="spacer" presStyleCnt="0"/>
      <dgm:spPr/>
    </dgm:pt>
    <dgm:pt modelId="{35661009-13D6-4F7F-BFCA-7A95F11D0D9B}" type="pres">
      <dgm:prSet presAssocID="{C877459B-AAFF-4287-9A84-BF90B95BE849}" presName="parentText" presStyleLbl="node1" presStyleIdx="7" presStyleCnt="8">
        <dgm:presLayoutVars>
          <dgm:chMax val="0"/>
          <dgm:bulletEnabled val="1"/>
        </dgm:presLayoutVars>
      </dgm:prSet>
      <dgm:spPr/>
    </dgm:pt>
  </dgm:ptLst>
  <dgm:cxnLst>
    <dgm:cxn modelId="{335A5205-544D-482B-B9CB-543982BA517A}" srcId="{2DBE642D-EA38-433B-B14A-832B77997446}" destId="{17E17D4A-680A-4139-A246-933BF88E0280}" srcOrd="5" destOrd="0" parTransId="{D1EBC35F-7954-4191-A6C1-87097BDE6537}" sibTransId="{729E847A-220A-4E1A-9784-60F581F69B18}"/>
    <dgm:cxn modelId="{2D5B9312-7969-4196-AB52-5AC77FF01F13}" type="presOf" srcId="{72589BF8-8EB2-410C-B01E-24CE0E6E5006}" destId="{A9D4AACA-0B98-4A7B-84A2-15FA5BCB694D}" srcOrd="0" destOrd="0" presId="urn:microsoft.com/office/officeart/2005/8/layout/vList2"/>
    <dgm:cxn modelId="{06692C17-8404-44E2-A582-A11362373834}" type="presOf" srcId="{5DD944B7-FE6D-4948-A096-D784ABE10030}" destId="{F4FC9138-B099-45AE-9F7F-00A5F44C67D5}" srcOrd="0" destOrd="0" presId="urn:microsoft.com/office/officeart/2005/8/layout/vList2"/>
    <dgm:cxn modelId="{74A23F1D-1B85-4A50-A1F6-B6D58CDF3607}" type="presOf" srcId="{31DEA207-ED17-48F5-B920-6051975FB7EB}" destId="{3DAA95E3-285E-4991-A04A-8A9DCF017F9F}" srcOrd="0" destOrd="0" presId="urn:microsoft.com/office/officeart/2005/8/layout/vList2"/>
    <dgm:cxn modelId="{1C130C30-37C1-45EF-BF91-62932E9B6BB9}" srcId="{2DBE642D-EA38-433B-B14A-832B77997446}" destId="{51A86144-8AFD-4312-BD01-E4D038FFD6B5}" srcOrd="4" destOrd="0" parTransId="{E9ABFDB3-BC94-4033-BE3E-AC46EAB6A7B9}" sibTransId="{D70F2AA3-A60C-42E0-BEF2-279F11013CE9}"/>
    <dgm:cxn modelId="{83CBE33D-AD35-482B-A8D6-508304A52B16}" type="presOf" srcId="{1BD6993A-BA87-4C6F-B6A9-CC63882BEB3F}" destId="{C1E19C4D-5E65-402A-867C-E151654AC47E}" srcOrd="0" destOrd="0" presId="urn:microsoft.com/office/officeart/2005/8/layout/vList2"/>
    <dgm:cxn modelId="{374EF662-9FD1-4E6D-A74C-4920CE584653}" srcId="{2DBE642D-EA38-433B-B14A-832B77997446}" destId="{1BD6993A-BA87-4C6F-B6A9-CC63882BEB3F}" srcOrd="3" destOrd="0" parTransId="{B7DA053F-B6D1-4F63-B857-7262D4970750}" sibTransId="{9C01816E-65CC-4E12-9BB0-135C6F1327AA}"/>
    <dgm:cxn modelId="{9A186948-2DB9-4F7B-B2A4-474369C217AA}" srcId="{2DBE642D-EA38-433B-B14A-832B77997446}" destId="{31DEA207-ED17-48F5-B920-6051975FB7EB}" srcOrd="6" destOrd="0" parTransId="{5FFC18F0-D189-43E4-8679-2E58F1C50950}" sibTransId="{D6416D4B-4817-49E6-AE2F-977DB129D3AB}"/>
    <dgm:cxn modelId="{E56C6F54-9E8A-4FF5-AA9B-AA01CFFEE387}" type="presOf" srcId="{2DBE642D-EA38-433B-B14A-832B77997446}" destId="{F35F527D-9062-47EF-98E9-D6AE6C529F4F}" srcOrd="0" destOrd="0" presId="urn:microsoft.com/office/officeart/2005/8/layout/vList2"/>
    <dgm:cxn modelId="{7DB9497C-679F-4424-8AAD-C89F006E7262}" type="presOf" srcId="{580750E8-7D92-4831-A17D-D4F5401A4A00}" destId="{AF1B99F1-0F8D-4803-8F90-58DD284EAC71}" srcOrd="0" destOrd="0" presId="urn:microsoft.com/office/officeart/2005/8/layout/vList2"/>
    <dgm:cxn modelId="{74BE1395-812E-4B95-8D8F-DE813C299976}" type="presOf" srcId="{C877459B-AAFF-4287-9A84-BF90B95BE849}" destId="{35661009-13D6-4F7F-BFCA-7A95F11D0D9B}" srcOrd="0" destOrd="0" presId="urn:microsoft.com/office/officeart/2005/8/layout/vList2"/>
    <dgm:cxn modelId="{5D1451A6-1C8F-4A46-A3E3-F4B96D390B89}" srcId="{2DBE642D-EA38-433B-B14A-832B77997446}" destId="{C877459B-AAFF-4287-9A84-BF90B95BE849}" srcOrd="7" destOrd="0" parTransId="{CDA528EE-A046-4F3F-BB94-2568C3E6CEC5}" sibTransId="{63D043CF-C322-4BC8-BA9D-126A8A048D39}"/>
    <dgm:cxn modelId="{5B4DD3CA-8735-475A-BD19-FD9985989CFC}" srcId="{2DBE642D-EA38-433B-B14A-832B77997446}" destId="{72589BF8-8EB2-410C-B01E-24CE0E6E5006}" srcOrd="2" destOrd="0" parTransId="{F5FB15AC-18A1-4F12-9DAF-37477C7B001D}" sibTransId="{33FDF3C1-EEE0-43B3-AA50-C3DF94B8D4AD}"/>
    <dgm:cxn modelId="{E0BEB9D5-61EE-45D5-A994-AE6A1216D05C}" type="presOf" srcId="{17E17D4A-680A-4139-A246-933BF88E0280}" destId="{02A1EF67-2593-44F5-840F-CC8353AC59C1}" srcOrd="0" destOrd="0" presId="urn:microsoft.com/office/officeart/2005/8/layout/vList2"/>
    <dgm:cxn modelId="{1DFAFDD9-28CC-4142-843F-A10FC933FF10}" type="presOf" srcId="{51A86144-8AFD-4312-BD01-E4D038FFD6B5}" destId="{A0E6E3F2-4EC9-49E5-96B3-DED5538F4475}" srcOrd="0" destOrd="0" presId="urn:microsoft.com/office/officeart/2005/8/layout/vList2"/>
    <dgm:cxn modelId="{61460CEF-1C19-42B2-A3AE-17456FD2EC3E}" srcId="{2DBE642D-EA38-433B-B14A-832B77997446}" destId="{580750E8-7D92-4831-A17D-D4F5401A4A00}" srcOrd="0" destOrd="0" parTransId="{5C7C80DF-29C8-45A0-A0AB-ED7E1C36A5C1}" sibTransId="{A0F56EBC-465F-4C4B-96DF-4CFA65D8F4F1}"/>
    <dgm:cxn modelId="{055D59FF-07E8-4E92-B0B2-D393E3E45EA3}" srcId="{2DBE642D-EA38-433B-B14A-832B77997446}" destId="{5DD944B7-FE6D-4948-A096-D784ABE10030}" srcOrd="1" destOrd="0" parTransId="{0F7078AA-5FFB-4A39-A266-58918EE52557}" sibTransId="{7C31D8FD-8D25-4950-BF4F-729957C1C5F8}"/>
    <dgm:cxn modelId="{6AF14A97-236C-4AF7-B224-E7A530CCA761}" type="presParOf" srcId="{F35F527D-9062-47EF-98E9-D6AE6C529F4F}" destId="{AF1B99F1-0F8D-4803-8F90-58DD284EAC71}" srcOrd="0" destOrd="0" presId="urn:microsoft.com/office/officeart/2005/8/layout/vList2"/>
    <dgm:cxn modelId="{44BF2E1A-687E-4C81-A394-CB6DCAB20D46}" type="presParOf" srcId="{F35F527D-9062-47EF-98E9-D6AE6C529F4F}" destId="{88B25A31-2231-4A3F-B2D4-1F9570323D4E}" srcOrd="1" destOrd="0" presId="urn:microsoft.com/office/officeart/2005/8/layout/vList2"/>
    <dgm:cxn modelId="{3FD06980-7C98-4C8F-9DB9-408CBB6E2606}" type="presParOf" srcId="{F35F527D-9062-47EF-98E9-D6AE6C529F4F}" destId="{F4FC9138-B099-45AE-9F7F-00A5F44C67D5}" srcOrd="2" destOrd="0" presId="urn:microsoft.com/office/officeart/2005/8/layout/vList2"/>
    <dgm:cxn modelId="{1313BC93-FDF6-4DB6-A4AD-39564E8DC37F}" type="presParOf" srcId="{F35F527D-9062-47EF-98E9-D6AE6C529F4F}" destId="{58050DB9-6CB4-4D9D-A1E9-38D5B87EF2D6}" srcOrd="3" destOrd="0" presId="urn:microsoft.com/office/officeart/2005/8/layout/vList2"/>
    <dgm:cxn modelId="{AC21243B-6C9B-47A4-8E15-0486A0315401}" type="presParOf" srcId="{F35F527D-9062-47EF-98E9-D6AE6C529F4F}" destId="{A9D4AACA-0B98-4A7B-84A2-15FA5BCB694D}" srcOrd="4" destOrd="0" presId="urn:microsoft.com/office/officeart/2005/8/layout/vList2"/>
    <dgm:cxn modelId="{A73883DA-DDE6-4A32-BF1C-4D36324A6BD9}" type="presParOf" srcId="{F35F527D-9062-47EF-98E9-D6AE6C529F4F}" destId="{285A3165-4CA0-43F8-A7BF-7D646F4F0787}" srcOrd="5" destOrd="0" presId="urn:microsoft.com/office/officeart/2005/8/layout/vList2"/>
    <dgm:cxn modelId="{1DB909E0-FFFD-481C-BA67-4E521EEF93C2}" type="presParOf" srcId="{F35F527D-9062-47EF-98E9-D6AE6C529F4F}" destId="{C1E19C4D-5E65-402A-867C-E151654AC47E}" srcOrd="6" destOrd="0" presId="urn:microsoft.com/office/officeart/2005/8/layout/vList2"/>
    <dgm:cxn modelId="{703E616D-555D-48A6-AC6B-CBD8EF691FD0}" type="presParOf" srcId="{F35F527D-9062-47EF-98E9-D6AE6C529F4F}" destId="{7B31D21F-7D3C-4B87-B09D-CBDC87661016}" srcOrd="7" destOrd="0" presId="urn:microsoft.com/office/officeart/2005/8/layout/vList2"/>
    <dgm:cxn modelId="{FE2BED0D-1B8C-4654-AC26-C3036AEACE01}" type="presParOf" srcId="{F35F527D-9062-47EF-98E9-D6AE6C529F4F}" destId="{A0E6E3F2-4EC9-49E5-96B3-DED5538F4475}" srcOrd="8" destOrd="0" presId="urn:microsoft.com/office/officeart/2005/8/layout/vList2"/>
    <dgm:cxn modelId="{B545A1F6-0963-4AB6-AE67-D41756B5C72C}" type="presParOf" srcId="{F35F527D-9062-47EF-98E9-D6AE6C529F4F}" destId="{B38471BC-124B-49A6-8E57-96EC175A2C9C}" srcOrd="9" destOrd="0" presId="urn:microsoft.com/office/officeart/2005/8/layout/vList2"/>
    <dgm:cxn modelId="{41DD62A0-E87D-4E9C-B885-51025B9A316C}" type="presParOf" srcId="{F35F527D-9062-47EF-98E9-D6AE6C529F4F}" destId="{02A1EF67-2593-44F5-840F-CC8353AC59C1}" srcOrd="10" destOrd="0" presId="urn:microsoft.com/office/officeart/2005/8/layout/vList2"/>
    <dgm:cxn modelId="{1E117EFA-F0B0-44A7-99A7-C49364FE674B}" type="presParOf" srcId="{F35F527D-9062-47EF-98E9-D6AE6C529F4F}" destId="{6E75714B-FC15-4016-BCE5-869A1CDC50F6}" srcOrd="11" destOrd="0" presId="urn:microsoft.com/office/officeart/2005/8/layout/vList2"/>
    <dgm:cxn modelId="{1E665F56-0224-465C-8F42-E3B1D06DA69E}" type="presParOf" srcId="{F35F527D-9062-47EF-98E9-D6AE6C529F4F}" destId="{3DAA95E3-285E-4991-A04A-8A9DCF017F9F}" srcOrd="12" destOrd="0" presId="urn:microsoft.com/office/officeart/2005/8/layout/vList2"/>
    <dgm:cxn modelId="{A002A9CB-B1ED-4F8D-8CEC-83E91A8CB8D2}" type="presParOf" srcId="{F35F527D-9062-47EF-98E9-D6AE6C529F4F}" destId="{3F2C777D-9A7B-4427-89F0-B99F026A0A78}" srcOrd="13" destOrd="0" presId="urn:microsoft.com/office/officeart/2005/8/layout/vList2"/>
    <dgm:cxn modelId="{E6642D1C-A550-44FB-8FCF-E7AB3C152B58}" type="presParOf" srcId="{F35F527D-9062-47EF-98E9-D6AE6C529F4F}" destId="{35661009-13D6-4F7F-BFCA-7A95F11D0D9B}"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985E1-B53A-4662-B41B-E9295397DECF}">
      <dsp:nvSpPr>
        <dsp:cNvPr id="0" name=""/>
        <dsp:cNvSpPr/>
      </dsp:nvSpPr>
      <dsp:spPr>
        <a:xfrm>
          <a:off x="-141113" y="0"/>
          <a:ext cx="2689451" cy="2689451"/>
        </a:xfrm>
        <a:prstGeom prst="pie">
          <a:avLst>
            <a:gd name="adj1" fmla="val 54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1520BDD-CECA-4501-925D-E83DB4248B16}">
      <dsp:nvSpPr>
        <dsp:cNvPr id="0" name=""/>
        <dsp:cNvSpPr/>
      </dsp:nvSpPr>
      <dsp:spPr>
        <a:xfrm>
          <a:off x="921386" y="0"/>
          <a:ext cx="7313859" cy="2689451"/>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i="0" kern="1200" dirty="0"/>
            <a:t>Hybrid Technologies:</a:t>
          </a:r>
          <a:r>
            <a:rPr lang="en-IN" sz="2400" b="0" i="0" kern="1200" dirty="0"/>
            <a:t> </a:t>
          </a:r>
        </a:p>
        <a:p>
          <a:pPr marL="0" lvl="0" indent="0" algn="l" defTabSz="1066800">
            <a:lnSpc>
              <a:spcPct val="90000"/>
            </a:lnSpc>
            <a:spcBef>
              <a:spcPct val="0"/>
            </a:spcBef>
            <a:spcAft>
              <a:spcPct val="35000"/>
            </a:spcAft>
            <a:buNone/>
          </a:pPr>
          <a:r>
            <a:rPr lang="en-IN" sz="2400" b="0" i="1" kern="1200" dirty="0"/>
            <a:t>Suppose developers of this application are comfortable with various technologies like JAVA, C++,.NET, C#.</a:t>
          </a:r>
          <a:endParaRPr lang="en-IN" sz="2400" kern="1200" dirty="0"/>
        </a:p>
      </dsp:txBody>
      <dsp:txXfrm>
        <a:off x="921386" y="0"/>
        <a:ext cx="3656929" cy="2689451"/>
      </dsp:txXfrm>
    </dsp:sp>
    <dsp:sp modelId="{B1220D7D-B28F-408B-9C20-1CF1C0BD29C5}">
      <dsp:nvSpPr>
        <dsp:cNvPr id="0" name=""/>
        <dsp:cNvSpPr/>
      </dsp:nvSpPr>
      <dsp:spPr>
        <a:xfrm>
          <a:off x="4578316" y="0"/>
          <a:ext cx="3374703" cy="268945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IN" sz="2400" b="0" i="0" kern="1200"/>
            <a:t>Even though they are comfortable with various technologies, they still have to build large and complex applications on a single technology.</a:t>
          </a:r>
          <a:endParaRPr lang="en-IN" sz="2400" kern="1200"/>
        </a:p>
      </dsp:txBody>
      <dsp:txXfrm>
        <a:off x="4578316" y="0"/>
        <a:ext cx="3374703" cy="26894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7A859-7D68-437E-863C-0BB6649F7343}">
      <dsp:nvSpPr>
        <dsp:cNvPr id="0" name=""/>
        <dsp:cNvSpPr/>
      </dsp:nvSpPr>
      <dsp:spPr>
        <a:xfrm>
          <a:off x="0" y="395418"/>
          <a:ext cx="7433733" cy="5382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b="1" i="0" kern="1200"/>
            <a:t>Create spring boot project.</a:t>
          </a:r>
          <a:endParaRPr lang="en-IN" sz="2300" kern="1200"/>
        </a:p>
      </dsp:txBody>
      <dsp:txXfrm>
        <a:off x="26273" y="421691"/>
        <a:ext cx="7381187" cy="485654"/>
      </dsp:txXfrm>
    </dsp:sp>
    <dsp:sp modelId="{D4252654-5B02-40CF-9F68-E7BB95EAAA60}">
      <dsp:nvSpPr>
        <dsp:cNvPr id="0" name=""/>
        <dsp:cNvSpPr/>
      </dsp:nvSpPr>
      <dsp:spPr>
        <a:xfrm>
          <a:off x="0" y="999858"/>
          <a:ext cx="7433733" cy="5382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b="1" kern="1200"/>
            <a:t>Add server &amp; application settings in properties file.</a:t>
          </a:r>
          <a:endParaRPr lang="en-IN" sz="2300" kern="1200"/>
        </a:p>
      </dsp:txBody>
      <dsp:txXfrm>
        <a:off x="26273" y="1026131"/>
        <a:ext cx="7381187" cy="485654"/>
      </dsp:txXfrm>
    </dsp:sp>
    <dsp:sp modelId="{E0533BF3-75E9-4E9B-8B34-69A5764AE35F}">
      <dsp:nvSpPr>
        <dsp:cNvPr id="0" name=""/>
        <dsp:cNvSpPr/>
      </dsp:nvSpPr>
      <dsp:spPr>
        <a:xfrm>
          <a:off x="0" y="1604298"/>
          <a:ext cx="7433733" cy="5382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b="1" i="0" kern="1200"/>
            <a:t>Create REST APIs using RestController.</a:t>
          </a:r>
          <a:endParaRPr lang="en-IN" sz="2300" kern="1200"/>
        </a:p>
      </dsp:txBody>
      <dsp:txXfrm>
        <a:off x="26273" y="1630571"/>
        <a:ext cx="7381187" cy="485654"/>
      </dsp:txXfrm>
    </dsp:sp>
    <dsp:sp modelId="{9E1BF574-0EC3-4A96-97C3-A7BAA2B8EFD8}">
      <dsp:nvSpPr>
        <dsp:cNvPr id="0" name=""/>
        <dsp:cNvSpPr/>
      </dsp:nvSpPr>
      <dsp:spPr>
        <a:xfrm>
          <a:off x="0" y="2208738"/>
          <a:ext cx="7433733" cy="5382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b="1" i="0" kern="1200"/>
            <a:t>Build and Test Student Service</a:t>
          </a:r>
          <a:endParaRPr lang="en-IN" sz="2300" kern="1200"/>
        </a:p>
      </dsp:txBody>
      <dsp:txXfrm>
        <a:off x="26273" y="2235011"/>
        <a:ext cx="7381187" cy="485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D6C38-82B1-487C-B676-7E44A9EAD481}">
      <dsp:nvSpPr>
        <dsp:cNvPr id="0" name=""/>
        <dsp:cNvSpPr/>
      </dsp:nvSpPr>
      <dsp:spPr>
        <a:xfrm>
          <a:off x="0" y="7939"/>
          <a:ext cx="7405511" cy="570375"/>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a:t>Generate spring boot project</a:t>
          </a:r>
          <a:endParaRPr lang="en-IN" sz="1500" kern="1200"/>
        </a:p>
      </dsp:txBody>
      <dsp:txXfrm>
        <a:off x="27843" y="35782"/>
        <a:ext cx="7349825" cy="514689"/>
      </dsp:txXfrm>
    </dsp:sp>
    <dsp:sp modelId="{657F6944-0867-4011-94ED-8D92A9AA06D7}">
      <dsp:nvSpPr>
        <dsp:cNvPr id="0" name=""/>
        <dsp:cNvSpPr/>
      </dsp:nvSpPr>
      <dsp:spPr>
        <a:xfrm>
          <a:off x="0" y="621514"/>
          <a:ext cx="7405511" cy="570375"/>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dirty="0"/>
            <a:t>Create a Spring boot project from </a:t>
          </a:r>
          <a:r>
            <a:rPr lang="en-IN" sz="1500" b="0" i="0" kern="1200" dirty="0">
              <a:hlinkClick xmlns:r="http://schemas.openxmlformats.org/officeDocument/2006/relationships" r:id="rId1"/>
            </a:rPr>
            <a:t>Spring Boot initializer portal</a:t>
          </a:r>
          <a:r>
            <a:rPr lang="en-IN" sz="1500" b="0" i="0" kern="1200" dirty="0"/>
            <a:t> with these dependencies mainly.</a:t>
          </a:r>
          <a:endParaRPr lang="en-IN" sz="1500" kern="1200" dirty="0"/>
        </a:p>
      </dsp:txBody>
      <dsp:txXfrm>
        <a:off x="27843" y="649357"/>
        <a:ext cx="7349825" cy="514689"/>
      </dsp:txXfrm>
    </dsp:sp>
    <dsp:sp modelId="{850C21A2-7D01-4A28-89B8-E168E6D19237}">
      <dsp:nvSpPr>
        <dsp:cNvPr id="0" name=""/>
        <dsp:cNvSpPr/>
      </dsp:nvSpPr>
      <dsp:spPr>
        <a:xfrm>
          <a:off x="0" y="1235090"/>
          <a:ext cx="7405511" cy="570375"/>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a:t>Web</a:t>
          </a:r>
          <a:r>
            <a:rPr lang="en-IN" sz="1500" b="0" i="0" kern="1200"/>
            <a:t> – REST Endpoints</a:t>
          </a:r>
          <a:endParaRPr lang="en-IN" sz="1500" kern="1200"/>
        </a:p>
      </dsp:txBody>
      <dsp:txXfrm>
        <a:off x="27843" y="1262933"/>
        <a:ext cx="7349825" cy="514689"/>
      </dsp:txXfrm>
    </dsp:sp>
    <dsp:sp modelId="{33FAEC47-88D8-433A-9154-017DFB3E3F1D}">
      <dsp:nvSpPr>
        <dsp:cNvPr id="0" name=""/>
        <dsp:cNvSpPr/>
      </dsp:nvSpPr>
      <dsp:spPr>
        <a:xfrm>
          <a:off x="0" y="1848665"/>
          <a:ext cx="7405511" cy="570375"/>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a:t>Actuator</a:t>
          </a:r>
          <a:r>
            <a:rPr lang="en-IN" sz="1500" b="0" i="0" kern="1200"/>
            <a:t> – providing basic management URL</a:t>
          </a:r>
          <a:endParaRPr lang="en-IN" sz="1500" kern="1200"/>
        </a:p>
      </dsp:txBody>
      <dsp:txXfrm>
        <a:off x="27843" y="1876508"/>
        <a:ext cx="7349825" cy="514689"/>
      </dsp:txXfrm>
    </dsp:sp>
    <dsp:sp modelId="{17FFA7EE-9687-45DE-AC20-41BEA5061742}">
      <dsp:nvSpPr>
        <dsp:cNvPr id="0" name=""/>
        <dsp:cNvSpPr/>
      </dsp:nvSpPr>
      <dsp:spPr>
        <a:xfrm>
          <a:off x="0" y="2462240"/>
          <a:ext cx="7405511" cy="570375"/>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a:t>Hystrix</a:t>
          </a:r>
          <a:r>
            <a:rPr lang="en-IN" sz="1500" b="0" i="0" kern="1200"/>
            <a:t> – Enable Circuit Breaker</a:t>
          </a:r>
          <a:endParaRPr lang="en-IN" sz="1500" kern="1200"/>
        </a:p>
      </dsp:txBody>
      <dsp:txXfrm>
        <a:off x="27843" y="2490083"/>
        <a:ext cx="7349825" cy="514689"/>
      </dsp:txXfrm>
    </dsp:sp>
    <dsp:sp modelId="{729F6FEC-643D-448B-84F8-634939ADF76E}">
      <dsp:nvSpPr>
        <dsp:cNvPr id="0" name=""/>
        <dsp:cNvSpPr/>
      </dsp:nvSpPr>
      <dsp:spPr>
        <a:xfrm>
          <a:off x="0" y="3075815"/>
          <a:ext cx="7405511" cy="570375"/>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dirty="0" err="1"/>
            <a:t>Hystrix</a:t>
          </a:r>
          <a:r>
            <a:rPr lang="en-IN" sz="1500" b="1" i="0" kern="1200" dirty="0"/>
            <a:t> Dashboard</a:t>
          </a:r>
          <a:r>
            <a:rPr lang="en-IN" sz="1500" b="0" i="0" kern="1200" dirty="0"/>
            <a:t> – Enable one Dashboard screen related to the Circuit Breaker monitoring</a:t>
          </a:r>
          <a:endParaRPr lang="en-IN" sz="1500" kern="1200" dirty="0"/>
        </a:p>
      </dsp:txBody>
      <dsp:txXfrm>
        <a:off x="27843" y="3103658"/>
        <a:ext cx="7349825" cy="514689"/>
      </dsp:txXfrm>
    </dsp:sp>
    <dsp:sp modelId="{3AC46310-B73F-4975-9FA2-A18823D81F28}">
      <dsp:nvSpPr>
        <dsp:cNvPr id="0" name=""/>
        <dsp:cNvSpPr/>
      </dsp:nvSpPr>
      <dsp:spPr>
        <a:xfrm>
          <a:off x="0" y="3689390"/>
          <a:ext cx="7405511" cy="570375"/>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dirty="0"/>
            <a:t>Open </a:t>
          </a:r>
          <a:r>
            <a:rPr lang="en-IN" sz="1500" b="0" i="0" kern="1200" dirty="0" err="1"/>
            <a:t>application.properties</a:t>
          </a:r>
          <a:r>
            <a:rPr lang="en-IN" sz="1500" b="0" i="0" kern="1200" dirty="0"/>
            <a:t> and add port information.</a:t>
          </a:r>
          <a:endParaRPr lang="en-IN" sz="1500" kern="1200" dirty="0"/>
        </a:p>
      </dsp:txBody>
      <dsp:txXfrm>
        <a:off x="27843" y="3717233"/>
        <a:ext cx="7349825" cy="5146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788DA-5716-4023-BDB3-AC495AEBDBB3}">
      <dsp:nvSpPr>
        <dsp:cNvPr id="0" name=""/>
        <dsp:cNvSpPr/>
      </dsp:nvSpPr>
      <dsp:spPr>
        <a:xfrm>
          <a:off x="0" y="761"/>
          <a:ext cx="8026400" cy="7048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Create load balancer using Netflix </a:t>
          </a:r>
          <a:r>
            <a:rPr lang="en-IN" sz="1600" kern="1200" dirty="0" err="1"/>
            <a:t>Zuul</a:t>
          </a:r>
          <a:r>
            <a:rPr lang="en-IN" sz="1600" kern="1200" dirty="0"/>
            <a:t> and its solid bonding with Spring Cloud.</a:t>
          </a:r>
        </a:p>
      </dsp:txBody>
      <dsp:txXfrm>
        <a:off x="34410" y="35171"/>
        <a:ext cx="7957580" cy="636073"/>
      </dsp:txXfrm>
    </dsp:sp>
    <dsp:sp modelId="{5C26AE46-A635-4A94-8342-B210F8927D89}">
      <dsp:nvSpPr>
        <dsp:cNvPr id="0" name=""/>
        <dsp:cNvSpPr/>
      </dsp:nvSpPr>
      <dsp:spPr>
        <a:xfrm>
          <a:off x="0" y="717749"/>
          <a:ext cx="8026400" cy="7048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It is a API gateway pattern.</a:t>
          </a:r>
        </a:p>
      </dsp:txBody>
      <dsp:txXfrm>
        <a:off x="34410" y="752159"/>
        <a:ext cx="7957580" cy="636073"/>
      </dsp:txXfrm>
    </dsp:sp>
    <dsp:sp modelId="{5FAA87ED-E3D5-473E-8323-B07C04CAF984}">
      <dsp:nvSpPr>
        <dsp:cNvPr id="0" name=""/>
        <dsp:cNvSpPr/>
      </dsp:nvSpPr>
      <dsp:spPr>
        <a:xfrm>
          <a:off x="0" y="1434736"/>
          <a:ext cx="8026400" cy="7048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We can create a microservice ecosystem and test its effectiveness and applicability of Zuul API gateway in the whole ecosystem.</a:t>
          </a:r>
        </a:p>
      </dsp:txBody>
      <dsp:txXfrm>
        <a:off x="34410" y="1469146"/>
        <a:ext cx="7957580" cy="636073"/>
      </dsp:txXfrm>
    </dsp:sp>
    <dsp:sp modelId="{92FAACD8-B066-4628-B54A-6ACA0363D642}">
      <dsp:nvSpPr>
        <dsp:cNvPr id="0" name=""/>
        <dsp:cNvSpPr/>
      </dsp:nvSpPr>
      <dsp:spPr>
        <a:xfrm>
          <a:off x="0" y="2151723"/>
          <a:ext cx="8026400" cy="7048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This is a very common microservice pattern and Netflix, creator of Zuul makes use of this heavily and intelligently.</a:t>
          </a:r>
        </a:p>
      </dsp:txBody>
      <dsp:txXfrm>
        <a:off x="34410" y="2186133"/>
        <a:ext cx="7957580" cy="636073"/>
      </dsp:txXfrm>
    </dsp:sp>
    <dsp:sp modelId="{1A083AB7-D775-421F-AF4B-10EB0992B449}">
      <dsp:nvSpPr>
        <dsp:cNvPr id="0" name=""/>
        <dsp:cNvSpPr/>
      </dsp:nvSpPr>
      <dsp:spPr>
        <a:xfrm>
          <a:off x="0" y="2868710"/>
          <a:ext cx="8026400" cy="7048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Netflix claims that all Netflix traffic first go to a Zuul cluster which is mainly responsible for dynamic routing, monitoring, resiliency and security based on different groovy based custom filters.</a:t>
          </a:r>
        </a:p>
      </dsp:txBody>
      <dsp:txXfrm>
        <a:off x="34410" y="2903120"/>
        <a:ext cx="7957580" cy="6360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D9D52-C450-4D5D-B0F4-87396AA5D31F}">
      <dsp:nvSpPr>
        <dsp:cNvPr id="0" name=""/>
        <dsp:cNvSpPr/>
      </dsp:nvSpPr>
      <dsp:spPr>
        <a:xfrm>
          <a:off x="480621" y="1278"/>
          <a:ext cx="7020000" cy="84391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IN" sz="2600" b="0" i="0" kern="1200"/>
            <a:t>Develop three Microservices applications using Spring Boot which will interact with each other.</a:t>
          </a:r>
          <a:endParaRPr lang="en-IN" sz="2600" kern="1200"/>
        </a:p>
      </dsp:txBody>
      <dsp:txXfrm>
        <a:off x="480621" y="1278"/>
        <a:ext cx="7020000" cy="843912"/>
      </dsp:txXfrm>
    </dsp:sp>
    <dsp:sp modelId="{BC112AB6-D0B6-49BC-86BE-72FA1B701BD0}">
      <dsp:nvSpPr>
        <dsp:cNvPr id="0" name=""/>
        <dsp:cNvSpPr/>
      </dsp:nvSpPr>
      <dsp:spPr>
        <a:xfrm>
          <a:off x="1425621" y="887386"/>
          <a:ext cx="5130000" cy="843912"/>
        </a:xfrm>
        <a:prstGeom prst="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IN" sz="2600" b="0" i="0" kern="1200"/>
            <a:t>Implement distributed logging &amp; tracing using Spring Cloud Sleuth.</a:t>
          </a:r>
          <a:endParaRPr lang="en-IN" sz="2600" kern="1200"/>
        </a:p>
      </dsp:txBody>
      <dsp:txXfrm>
        <a:off x="1425621" y="887386"/>
        <a:ext cx="5130000" cy="843912"/>
      </dsp:txXfrm>
    </dsp:sp>
    <dsp:sp modelId="{1E94AF31-AD11-42D2-B214-89FCD19F029A}">
      <dsp:nvSpPr>
        <dsp:cNvPr id="0" name=""/>
        <dsp:cNvSpPr/>
      </dsp:nvSpPr>
      <dsp:spPr>
        <a:xfrm>
          <a:off x="1965621" y="1773494"/>
          <a:ext cx="4050000" cy="843912"/>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IN" sz="2600" b="0" i="0" kern="1200"/>
            <a:t>Test distributed logging &amp; tracing using Zipkin Server</a:t>
          </a:r>
          <a:endParaRPr lang="en-IN" sz="2600" kern="1200"/>
        </a:p>
      </dsp:txBody>
      <dsp:txXfrm>
        <a:off x="1965621" y="1773494"/>
        <a:ext cx="4050000" cy="8439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DBDCF-EFBC-465A-8048-908640963377}">
      <dsp:nvSpPr>
        <dsp:cNvPr id="0" name=""/>
        <dsp:cNvSpPr/>
      </dsp:nvSpPr>
      <dsp:spPr>
        <a:xfrm>
          <a:off x="0" y="64275"/>
          <a:ext cx="8010525" cy="53235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i="0" kern="1200"/>
            <a:t>Inflexible –</a:t>
          </a:r>
          <a:r>
            <a:rPr lang="en-IN" sz="1400" b="0" i="0" kern="1200"/>
            <a:t> Monolithic applications cannot be built using different technologies </a:t>
          </a:r>
          <a:endParaRPr lang="en-IN" sz="1400" kern="1200"/>
        </a:p>
      </dsp:txBody>
      <dsp:txXfrm>
        <a:off x="25987" y="90262"/>
        <a:ext cx="7958551" cy="480376"/>
      </dsp:txXfrm>
    </dsp:sp>
    <dsp:sp modelId="{F462E9B8-61E9-4AF2-8AA3-D27E9ABB31DC}">
      <dsp:nvSpPr>
        <dsp:cNvPr id="0" name=""/>
        <dsp:cNvSpPr/>
      </dsp:nvSpPr>
      <dsp:spPr>
        <a:xfrm>
          <a:off x="0" y="636945"/>
          <a:ext cx="8010525" cy="532350"/>
        </a:xfrm>
        <a:prstGeom prst="roundRect">
          <a:avLst/>
        </a:prstGeom>
        <a:gradFill rotWithShape="0">
          <a:gsLst>
            <a:gs pos="0">
              <a:schemeClr val="accent4">
                <a:hueOff val="-892954"/>
                <a:satOff val="5380"/>
                <a:lumOff val="431"/>
                <a:alphaOff val="0"/>
                <a:tint val="50000"/>
                <a:satMod val="300000"/>
              </a:schemeClr>
            </a:gs>
            <a:gs pos="35000">
              <a:schemeClr val="accent4">
                <a:hueOff val="-892954"/>
                <a:satOff val="5380"/>
                <a:lumOff val="431"/>
                <a:alphaOff val="0"/>
                <a:tint val="37000"/>
                <a:satMod val="300000"/>
              </a:schemeClr>
            </a:gs>
            <a:gs pos="100000">
              <a:schemeClr val="accent4">
                <a:hueOff val="-892954"/>
                <a:satOff val="5380"/>
                <a:lumOff val="43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i="0" kern="1200"/>
            <a:t>Unreliable –</a:t>
          </a:r>
          <a:r>
            <a:rPr lang="en-IN" sz="1400" b="0" i="0" kern="1200"/>
            <a:t> Even if one feature of the system does not work, then the entire system does not work</a:t>
          </a:r>
          <a:endParaRPr lang="en-IN" sz="1400" kern="1200"/>
        </a:p>
      </dsp:txBody>
      <dsp:txXfrm>
        <a:off x="25987" y="662932"/>
        <a:ext cx="7958551" cy="480376"/>
      </dsp:txXfrm>
    </dsp:sp>
    <dsp:sp modelId="{6CFFDD11-C8EA-4BBF-91D4-1676A3D815A2}">
      <dsp:nvSpPr>
        <dsp:cNvPr id="0" name=""/>
        <dsp:cNvSpPr/>
      </dsp:nvSpPr>
      <dsp:spPr>
        <a:xfrm>
          <a:off x="0" y="1209615"/>
          <a:ext cx="8010525" cy="532350"/>
        </a:xfrm>
        <a:prstGeom prst="roundRect">
          <a:avLst/>
        </a:prstGeom>
        <a:gradFill rotWithShape="0">
          <a:gsLst>
            <a:gs pos="0">
              <a:schemeClr val="accent4">
                <a:hueOff val="-1785908"/>
                <a:satOff val="10760"/>
                <a:lumOff val="862"/>
                <a:alphaOff val="0"/>
                <a:tint val="50000"/>
                <a:satMod val="300000"/>
              </a:schemeClr>
            </a:gs>
            <a:gs pos="35000">
              <a:schemeClr val="accent4">
                <a:hueOff val="-1785908"/>
                <a:satOff val="10760"/>
                <a:lumOff val="862"/>
                <a:alphaOff val="0"/>
                <a:tint val="37000"/>
                <a:satMod val="300000"/>
              </a:schemeClr>
            </a:gs>
            <a:gs pos="100000">
              <a:schemeClr val="accent4">
                <a:hueOff val="-1785908"/>
                <a:satOff val="10760"/>
                <a:lumOff val="86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i="0" kern="1200"/>
            <a:t>Unscalable –</a:t>
          </a:r>
          <a:r>
            <a:rPr lang="en-IN" sz="1400" b="0" i="0" kern="1200"/>
            <a:t> Applications cannot be scaled easily since each time the application needs to be updated, the complete system has to be rebuilt</a:t>
          </a:r>
          <a:endParaRPr lang="en-IN" sz="1400" kern="1200"/>
        </a:p>
      </dsp:txBody>
      <dsp:txXfrm>
        <a:off x="25987" y="1235602"/>
        <a:ext cx="7958551" cy="480376"/>
      </dsp:txXfrm>
    </dsp:sp>
    <dsp:sp modelId="{B3A85CF0-32F9-498B-897F-2F5DF8725745}">
      <dsp:nvSpPr>
        <dsp:cNvPr id="0" name=""/>
        <dsp:cNvSpPr/>
      </dsp:nvSpPr>
      <dsp:spPr>
        <a:xfrm>
          <a:off x="0" y="1782285"/>
          <a:ext cx="8010525" cy="532350"/>
        </a:xfrm>
        <a:prstGeom prst="roundRect">
          <a:avLst/>
        </a:prstGeom>
        <a:gradFill rotWithShape="0">
          <a:gsLst>
            <a:gs pos="0">
              <a:schemeClr val="accent4">
                <a:hueOff val="-2678862"/>
                <a:satOff val="16139"/>
                <a:lumOff val="1294"/>
                <a:alphaOff val="0"/>
                <a:tint val="50000"/>
                <a:satMod val="300000"/>
              </a:schemeClr>
            </a:gs>
            <a:gs pos="35000">
              <a:schemeClr val="accent4">
                <a:hueOff val="-2678862"/>
                <a:satOff val="16139"/>
                <a:lumOff val="1294"/>
                <a:alphaOff val="0"/>
                <a:tint val="37000"/>
                <a:satMod val="300000"/>
              </a:schemeClr>
            </a:gs>
            <a:gs pos="100000">
              <a:schemeClr val="accent4">
                <a:hueOff val="-2678862"/>
                <a:satOff val="16139"/>
                <a:lumOff val="129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i="0" kern="1200"/>
            <a:t>Blocks Continous Development –</a:t>
          </a:r>
          <a:r>
            <a:rPr lang="en-IN" sz="1400" b="0" i="0" kern="1200"/>
            <a:t> Many features of the applications cannot be built and deployed at the same time</a:t>
          </a:r>
          <a:endParaRPr lang="en-IN" sz="1400" kern="1200"/>
        </a:p>
      </dsp:txBody>
      <dsp:txXfrm>
        <a:off x="25987" y="1808272"/>
        <a:ext cx="7958551" cy="480376"/>
      </dsp:txXfrm>
    </dsp:sp>
    <dsp:sp modelId="{B33E2D43-0531-43C9-AA66-67A94AA30D9C}">
      <dsp:nvSpPr>
        <dsp:cNvPr id="0" name=""/>
        <dsp:cNvSpPr/>
      </dsp:nvSpPr>
      <dsp:spPr>
        <a:xfrm>
          <a:off x="0" y="2354954"/>
          <a:ext cx="8010525" cy="532350"/>
        </a:xfrm>
        <a:prstGeom prst="roundRect">
          <a:avLst/>
        </a:prstGeom>
        <a:gradFill rotWithShape="0">
          <a:gsLst>
            <a:gs pos="0">
              <a:schemeClr val="accent4">
                <a:hueOff val="-3571816"/>
                <a:satOff val="21519"/>
                <a:lumOff val="1725"/>
                <a:alphaOff val="0"/>
                <a:tint val="50000"/>
                <a:satMod val="300000"/>
              </a:schemeClr>
            </a:gs>
            <a:gs pos="35000">
              <a:schemeClr val="accent4">
                <a:hueOff val="-3571816"/>
                <a:satOff val="21519"/>
                <a:lumOff val="1725"/>
                <a:alphaOff val="0"/>
                <a:tint val="37000"/>
                <a:satMod val="300000"/>
              </a:schemeClr>
            </a:gs>
            <a:gs pos="100000">
              <a:schemeClr val="accent4">
                <a:hueOff val="-3571816"/>
                <a:satOff val="21519"/>
                <a:lumOff val="172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i="0" kern="1200"/>
            <a:t>Slow Development –</a:t>
          </a:r>
          <a:r>
            <a:rPr lang="en-IN" sz="1400" b="0" i="0" kern="1200"/>
            <a:t> Development in monolithic applications take lot of time to be built since each and every feature has to be built one after the other</a:t>
          </a:r>
          <a:endParaRPr lang="en-IN" sz="1400" kern="1200"/>
        </a:p>
      </dsp:txBody>
      <dsp:txXfrm>
        <a:off x="25987" y="2380941"/>
        <a:ext cx="7958551" cy="480376"/>
      </dsp:txXfrm>
    </dsp:sp>
    <dsp:sp modelId="{3F1C4B4A-46E7-4B7D-9589-81FE668D77A5}">
      <dsp:nvSpPr>
        <dsp:cNvPr id="0" name=""/>
        <dsp:cNvSpPr/>
      </dsp:nvSpPr>
      <dsp:spPr>
        <a:xfrm>
          <a:off x="0" y="2927624"/>
          <a:ext cx="8010525" cy="53235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i="0" kern="1200"/>
            <a:t>Not Fit For Complex Applications – </a:t>
          </a:r>
          <a:r>
            <a:rPr lang="en-IN" sz="1400" b="0" i="0" kern="1200"/>
            <a:t>Features of complex applications have tightly coupled dependencies</a:t>
          </a:r>
          <a:endParaRPr lang="en-IN" sz="1400" kern="1200"/>
        </a:p>
      </dsp:txBody>
      <dsp:txXfrm>
        <a:off x="25987" y="2953611"/>
        <a:ext cx="7958551" cy="480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D116D-0CF3-4B35-8CCB-2DC4A48CFDEE}">
      <dsp:nvSpPr>
        <dsp:cNvPr id="0" name=""/>
        <dsp:cNvSpPr/>
      </dsp:nvSpPr>
      <dsp:spPr>
        <a:xfrm>
          <a:off x="0" y="61913"/>
          <a:ext cx="7936089" cy="798524"/>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i="0" kern="1200"/>
            <a:t>Microservice Architecture</a:t>
          </a:r>
          <a:r>
            <a:rPr lang="en-IN" sz="2100" b="0" i="0" kern="1200"/>
            <a:t> is a Service Oriented Architecture. </a:t>
          </a:r>
          <a:endParaRPr lang="en-IN" sz="2100" kern="1200"/>
        </a:p>
      </dsp:txBody>
      <dsp:txXfrm>
        <a:off x="38981" y="100894"/>
        <a:ext cx="7858127" cy="720562"/>
      </dsp:txXfrm>
    </dsp:sp>
    <dsp:sp modelId="{9F65ADF6-1F14-4485-B70F-B8E96875648B}">
      <dsp:nvSpPr>
        <dsp:cNvPr id="0" name=""/>
        <dsp:cNvSpPr/>
      </dsp:nvSpPr>
      <dsp:spPr>
        <a:xfrm>
          <a:off x="0" y="920918"/>
          <a:ext cx="7936089" cy="798524"/>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0" i="0" kern="1200"/>
            <a:t>In the microservice architecture, there are a large number of </a:t>
          </a:r>
          <a:r>
            <a:rPr lang="en-IN" sz="2100" b="1" i="0" kern="1200"/>
            <a:t>microservices</a:t>
          </a:r>
          <a:r>
            <a:rPr lang="en-IN" sz="2100" b="0" i="0" kern="1200"/>
            <a:t>. </a:t>
          </a:r>
          <a:endParaRPr lang="en-IN" sz="2100" kern="1200"/>
        </a:p>
      </dsp:txBody>
      <dsp:txXfrm>
        <a:off x="38981" y="959899"/>
        <a:ext cx="7858127" cy="720562"/>
      </dsp:txXfrm>
    </dsp:sp>
    <dsp:sp modelId="{B87E5F5C-8E5D-484B-ABF3-8F5292079B45}">
      <dsp:nvSpPr>
        <dsp:cNvPr id="0" name=""/>
        <dsp:cNvSpPr/>
      </dsp:nvSpPr>
      <dsp:spPr>
        <a:xfrm>
          <a:off x="0" y="1779923"/>
          <a:ext cx="7936089" cy="798524"/>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0" i="0" kern="1200"/>
            <a:t>By combining all the microservices, it constructs a big service. </a:t>
          </a:r>
          <a:endParaRPr lang="en-IN" sz="2100" kern="1200"/>
        </a:p>
      </dsp:txBody>
      <dsp:txXfrm>
        <a:off x="38981" y="1818904"/>
        <a:ext cx="7858127" cy="720562"/>
      </dsp:txXfrm>
    </dsp:sp>
    <dsp:sp modelId="{9F661E63-F1BF-4C30-83ED-D6EFE747DAE2}">
      <dsp:nvSpPr>
        <dsp:cNvPr id="0" name=""/>
        <dsp:cNvSpPr/>
      </dsp:nvSpPr>
      <dsp:spPr>
        <a:xfrm>
          <a:off x="0" y="2638928"/>
          <a:ext cx="7936089" cy="798524"/>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0" i="0" kern="1200"/>
            <a:t>In the microservice architecture, all the services communicate with each other.</a:t>
          </a:r>
          <a:endParaRPr lang="en-IN" sz="2100" kern="1200"/>
        </a:p>
      </dsp:txBody>
      <dsp:txXfrm>
        <a:off x="38981" y="2677909"/>
        <a:ext cx="7858127" cy="7205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3AA51-B08D-43CC-BD73-D8C63F96650A}">
      <dsp:nvSpPr>
        <dsp:cNvPr id="0" name=""/>
        <dsp:cNvSpPr/>
      </dsp:nvSpPr>
      <dsp:spPr>
        <a:xfrm>
          <a:off x="0" y="73700"/>
          <a:ext cx="8088489" cy="57037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a:t>These are the services which are exposed by REST.</a:t>
          </a:r>
          <a:endParaRPr lang="en-IN" sz="1500" b="1" kern="1200"/>
        </a:p>
      </dsp:txBody>
      <dsp:txXfrm>
        <a:off x="27843" y="101543"/>
        <a:ext cx="8032803" cy="514689"/>
      </dsp:txXfrm>
    </dsp:sp>
    <dsp:sp modelId="{AACA120E-B25B-4765-B64D-77C830721D38}">
      <dsp:nvSpPr>
        <dsp:cNvPr id="0" name=""/>
        <dsp:cNvSpPr/>
      </dsp:nvSpPr>
      <dsp:spPr>
        <a:xfrm>
          <a:off x="0" y="687275"/>
          <a:ext cx="8088489" cy="57037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a:t>These are small well-chosen deployable units.</a:t>
          </a:r>
          <a:endParaRPr lang="en-IN" sz="1500" b="1" kern="1200"/>
        </a:p>
      </dsp:txBody>
      <dsp:txXfrm>
        <a:off x="27843" y="715118"/>
        <a:ext cx="8032803" cy="514689"/>
      </dsp:txXfrm>
    </dsp:sp>
    <dsp:sp modelId="{91E8497E-6BAA-440B-8394-E4F1269A5AA3}">
      <dsp:nvSpPr>
        <dsp:cNvPr id="0" name=""/>
        <dsp:cNvSpPr/>
      </dsp:nvSpPr>
      <dsp:spPr>
        <a:xfrm>
          <a:off x="0" y="1300850"/>
          <a:ext cx="8088489" cy="57037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a:t>The services must be cloud-enabled.</a:t>
          </a:r>
          <a:endParaRPr lang="en-IN" sz="1500" b="1" kern="1200"/>
        </a:p>
      </dsp:txBody>
      <dsp:txXfrm>
        <a:off x="27843" y="1328693"/>
        <a:ext cx="8032803" cy="514689"/>
      </dsp:txXfrm>
    </dsp:sp>
    <dsp:sp modelId="{6441C870-61CA-468B-8D64-9EAF90B117B9}">
      <dsp:nvSpPr>
        <dsp:cNvPr id="0" name=""/>
        <dsp:cNvSpPr/>
      </dsp:nvSpPr>
      <dsp:spPr>
        <a:xfrm>
          <a:off x="0" y="1914426"/>
          <a:ext cx="8088489" cy="57037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a:t>The microservice defines an approach to the architecture that divides an application into a pool of loosely coupled services that implements business requirements. </a:t>
          </a:r>
          <a:endParaRPr lang="en-IN" sz="1500" b="1" kern="1200"/>
        </a:p>
      </dsp:txBody>
      <dsp:txXfrm>
        <a:off x="27843" y="1942269"/>
        <a:ext cx="8032803" cy="514689"/>
      </dsp:txXfrm>
    </dsp:sp>
    <dsp:sp modelId="{7093800B-4D43-4337-826F-A371B314A301}">
      <dsp:nvSpPr>
        <dsp:cNvPr id="0" name=""/>
        <dsp:cNvSpPr/>
      </dsp:nvSpPr>
      <dsp:spPr>
        <a:xfrm>
          <a:off x="0" y="2528001"/>
          <a:ext cx="8088489" cy="57037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a:t>It is next to Service-Oriented Architecture (SOA). </a:t>
          </a:r>
          <a:endParaRPr lang="en-IN" sz="1500" b="1" kern="1200"/>
        </a:p>
      </dsp:txBody>
      <dsp:txXfrm>
        <a:off x="27843" y="2555844"/>
        <a:ext cx="8032803" cy="514689"/>
      </dsp:txXfrm>
    </dsp:sp>
    <dsp:sp modelId="{94D25ED4-2C48-41F8-B4CC-5080EAC1C984}">
      <dsp:nvSpPr>
        <dsp:cNvPr id="0" name=""/>
        <dsp:cNvSpPr/>
      </dsp:nvSpPr>
      <dsp:spPr>
        <a:xfrm>
          <a:off x="0" y="3141576"/>
          <a:ext cx="8088489" cy="57037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a:t>The most important feature of the microservice-based architecture is that it can perform continuous delivery of a large and complex application.</a:t>
          </a:r>
          <a:endParaRPr lang="en-IN" sz="1500" b="1" kern="1200"/>
        </a:p>
      </dsp:txBody>
      <dsp:txXfrm>
        <a:off x="27843" y="3169419"/>
        <a:ext cx="8032803" cy="5146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0EC6E-C866-430D-AF5C-EBCD831E6356}">
      <dsp:nvSpPr>
        <dsp:cNvPr id="0" name=""/>
        <dsp:cNvSpPr/>
      </dsp:nvSpPr>
      <dsp:spPr>
        <a:xfrm rot="10800000">
          <a:off x="1179574" y="1005"/>
          <a:ext cx="3892437" cy="796596"/>
        </a:xfrm>
        <a:prstGeom prst="homePlat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1277" tIns="87630" rIns="163576" bIns="87630" numCol="1" spcCol="1270" anchor="ctr" anchorCtr="0">
          <a:noAutofit/>
        </a:bodyPr>
        <a:lstStyle/>
        <a:p>
          <a:pPr marL="0" lvl="0" indent="0" algn="ctr" defTabSz="1022350">
            <a:lnSpc>
              <a:spcPct val="90000"/>
            </a:lnSpc>
            <a:spcBef>
              <a:spcPct val="0"/>
            </a:spcBef>
            <a:spcAft>
              <a:spcPct val="35000"/>
            </a:spcAft>
            <a:buNone/>
          </a:pPr>
          <a:r>
            <a:rPr lang="en-IN" sz="2300" b="0" i="0" kern="1200" dirty="0" err="1"/>
            <a:t>Hystrix</a:t>
          </a:r>
          <a:r>
            <a:rPr lang="en-IN" sz="2300" b="0" i="0" kern="1200" dirty="0"/>
            <a:t> dashboard</a:t>
          </a:r>
          <a:endParaRPr lang="en-IN" sz="2300" kern="1200" dirty="0"/>
        </a:p>
      </dsp:txBody>
      <dsp:txXfrm rot="10800000">
        <a:off x="1378723" y="1005"/>
        <a:ext cx="3693288" cy="796596"/>
      </dsp:txXfrm>
    </dsp:sp>
    <dsp:sp modelId="{8E786D9F-C528-4012-B413-0AD07B57D775}">
      <dsp:nvSpPr>
        <dsp:cNvPr id="0" name=""/>
        <dsp:cNvSpPr/>
      </dsp:nvSpPr>
      <dsp:spPr>
        <a:xfrm>
          <a:off x="781276" y="1005"/>
          <a:ext cx="796596" cy="796596"/>
        </a:xfrm>
        <a:prstGeom prst="ellipse">
          <a:avLst/>
        </a:prstGeom>
        <a:blipFill rotWithShape="1">
          <a:blip xmlns:r="http://schemas.openxmlformats.org/officeDocument/2006/relationships" r:embed="rId1"/>
          <a:srcRect/>
          <a:stretch>
            <a:fillRect l="-9000" r="-9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4441D0C-C0FE-4A02-B54C-FABDFEB358AD}">
      <dsp:nvSpPr>
        <dsp:cNvPr id="0" name=""/>
        <dsp:cNvSpPr/>
      </dsp:nvSpPr>
      <dsp:spPr>
        <a:xfrm rot="10800000">
          <a:off x="1179574" y="1035390"/>
          <a:ext cx="3892437" cy="796596"/>
        </a:xfrm>
        <a:prstGeom prst="homePlat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1277" tIns="87630" rIns="163576" bIns="87630" numCol="1" spcCol="1270" anchor="ctr" anchorCtr="0">
          <a:noAutofit/>
        </a:bodyPr>
        <a:lstStyle/>
        <a:p>
          <a:pPr marL="0" lvl="0" indent="0" algn="ctr" defTabSz="1022350">
            <a:lnSpc>
              <a:spcPct val="90000"/>
            </a:lnSpc>
            <a:spcBef>
              <a:spcPct val="0"/>
            </a:spcBef>
            <a:spcAft>
              <a:spcPct val="35000"/>
            </a:spcAft>
            <a:buNone/>
          </a:pPr>
          <a:r>
            <a:rPr lang="en-IN" sz="2300" b="0" i="0" kern="1200" dirty="0"/>
            <a:t>Eureka admin dashboard</a:t>
          </a:r>
          <a:endParaRPr lang="en-IN" sz="2300" kern="1200" dirty="0"/>
        </a:p>
      </dsp:txBody>
      <dsp:txXfrm rot="10800000">
        <a:off x="1378723" y="1035390"/>
        <a:ext cx="3693288" cy="796596"/>
      </dsp:txXfrm>
    </dsp:sp>
    <dsp:sp modelId="{7348A52B-5880-4076-8B63-3A0DB5D8751C}">
      <dsp:nvSpPr>
        <dsp:cNvPr id="0" name=""/>
        <dsp:cNvSpPr/>
      </dsp:nvSpPr>
      <dsp:spPr>
        <a:xfrm>
          <a:off x="781276" y="1035390"/>
          <a:ext cx="796596" cy="796596"/>
        </a:xfrm>
        <a:prstGeom prst="ellipse">
          <a:avLst/>
        </a:prstGeom>
        <a:blipFill rotWithShape="1">
          <a:blip xmlns:r="http://schemas.openxmlformats.org/officeDocument/2006/relationships" r:embed="rId2"/>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5B4C4CB-6A81-45C8-B5F4-1DF13E4110E3}">
      <dsp:nvSpPr>
        <dsp:cNvPr id="0" name=""/>
        <dsp:cNvSpPr/>
      </dsp:nvSpPr>
      <dsp:spPr>
        <a:xfrm rot="10800000">
          <a:off x="1179574" y="2069776"/>
          <a:ext cx="3892437" cy="796596"/>
        </a:xfrm>
        <a:prstGeom prst="homePlat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1277" tIns="87630" rIns="163576" bIns="87630" numCol="1" spcCol="1270" anchor="ctr" anchorCtr="0">
          <a:noAutofit/>
        </a:bodyPr>
        <a:lstStyle/>
        <a:p>
          <a:pPr marL="0" lvl="0" indent="0" algn="ctr" defTabSz="1022350">
            <a:lnSpc>
              <a:spcPct val="90000"/>
            </a:lnSpc>
            <a:spcBef>
              <a:spcPct val="0"/>
            </a:spcBef>
            <a:spcAft>
              <a:spcPct val="35000"/>
            </a:spcAft>
            <a:buNone/>
          </a:pPr>
          <a:r>
            <a:rPr lang="en-IN" sz="2300" b="0" i="0" kern="1200" dirty="0"/>
            <a:t>Spring boot admin dashboard</a:t>
          </a:r>
          <a:endParaRPr lang="en-IN" sz="2300" kern="1200" dirty="0"/>
        </a:p>
      </dsp:txBody>
      <dsp:txXfrm rot="10800000">
        <a:off x="1378723" y="2069776"/>
        <a:ext cx="3693288" cy="796596"/>
      </dsp:txXfrm>
    </dsp:sp>
    <dsp:sp modelId="{3940099B-A558-496B-9DD4-AA92DB7D5C99}">
      <dsp:nvSpPr>
        <dsp:cNvPr id="0" name=""/>
        <dsp:cNvSpPr/>
      </dsp:nvSpPr>
      <dsp:spPr>
        <a:xfrm>
          <a:off x="781276" y="2069776"/>
          <a:ext cx="796596" cy="796596"/>
        </a:xfrm>
        <a:prstGeom prst="ellipse">
          <a:avLst/>
        </a:prstGeom>
        <a:blipFill rotWithShape="1">
          <a:blip xmlns:r="http://schemas.openxmlformats.org/officeDocument/2006/relationships" r:embed="rId3"/>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D920D-7391-430A-B351-46D03F997322}">
      <dsp:nvSpPr>
        <dsp:cNvPr id="0" name=""/>
        <dsp:cNvSpPr/>
      </dsp:nvSpPr>
      <dsp:spPr>
        <a:xfrm>
          <a:off x="97" y="0"/>
          <a:ext cx="1295896" cy="290124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0" i="0" kern="1200"/>
            <a:t>Spring Cloud Config Server</a:t>
          </a:r>
          <a:endParaRPr lang="en-IN" sz="1700" kern="1200"/>
        </a:p>
      </dsp:txBody>
      <dsp:txXfrm>
        <a:off x="97" y="1160498"/>
        <a:ext cx="1295896" cy="1160498"/>
      </dsp:txXfrm>
    </dsp:sp>
    <dsp:sp modelId="{61C3D0A4-A7AC-4BF0-97BF-E85A020F7809}">
      <dsp:nvSpPr>
        <dsp:cNvPr id="0" name=""/>
        <dsp:cNvSpPr/>
      </dsp:nvSpPr>
      <dsp:spPr>
        <a:xfrm>
          <a:off x="164988" y="174074"/>
          <a:ext cx="966114" cy="966114"/>
        </a:xfrm>
        <a:prstGeom prst="ellipse">
          <a:avLst/>
        </a:prstGeom>
        <a:blipFill rotWithShape="1">
          <a:blip xmlns:r="http://schemas.openxmlformats.org/officeDocument/2006/relationships" r:embed="rId1"/>
          <a:srcRect/>
          <a:stretch>
            <a:fillRect l="-50000" r="-50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9C5C7854-EA14-4EEF-8944-EDD6063056E3}">
      <dsp:nvSpPr>
        <dsp:cNvPr id="0" name=""/>
        <dsp:cNvSpPr/>
      </dsp:nvSpPr>
      <dsp:spPr>
        <a:xfrm>
          <a:off x="1334870" y="0"/>
          <a:ext cx="1295896" cy="290124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0" i="0" kern="1200"/>
            <a:t>Netflix Eureka Naming Server</a:t>
          </a:r>
          <a:endParaRPr lang="en-IN" sz="1700" kern="1200"/>
        </a:p>
      </dsp:txBody>
      <dsp:txXfrm>
        <a:off x="1334870" y="1160498"/>
        <a:ext cx="1295896" cy="1160498"/>
      </dsp:txXfrm>
    </dsp:sp>
    <dsp:sp modelId="{799C44BF-BC6A-4C3C-82AA-BFBE5973730D}">
      <dsp:nvSpPr>
        <dsp:cNvPr id="0" name=""/>
        <dsp:cNvSpPr/>
      </dsp:nvSpPr>
      <dsp:spPr>
        <a:xfrm>
          <a:off x="1499761" y="174074"/>
          <a:ext cx="966114" cy="966114"/>
        </a:xfrm>
        <a:prstGeom prst="ellipse">
          <a:avLst/>
        </a:prstGeom>
        <a:blipFill rotWithShape="1">
          <a:blip xmlns:r="http://schemas.openxmlformats.org/officeDocument/2006/relationships" r:embed="rId2"/>
          <a:srcRect/>
          <a:stretch>
            <a:fillRect l="-39000" r="-39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7A5B42DF-0766-45F0-A782-7AB57EF9958F}">
      <dsp:nvSpPr>
        <dsp:cNvPr id="0" name=""/>
        <dsp:cNvSpPr/>
      </dsp:nvSpPr>
      <dsp:spPr>
        <a:xfrm>
          <a:off x="2669643" y="0"/>
          <a:ext cx="1295896" cy="290124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0" i="0" kern="1200"/>
            <a:t>Hystrix Server</a:t>
          </a:r>
          <a:endParaRPr lang="en-IN" sz="1700" kern="1200"/>
        </a:p>
      </dsp:txBody>
      <dsp:txXfrm>
        <a:off x="2669643" y="1160498"/>
        <a:ext cx="1295896" cy="1160498"/>
      </dsp:txXfrm>
    </dsp:sp>
    <dsp:sp modelId="{A0CC080A-47E2-4D2E-9603-2C95C57A14AD}">
      <dsp:nvSpPr>
        <dsp:cNvPr id="0" name=""/>
        <dsp:cNvSpPr/>
      </dsp:nvSpPr>
      <dsp:spPr>
        <a:xfrm>
          <a:off x="2834534" y="174074"/>
          <a:ext cx="966114" cy="966114"/>
        </a:xfrm>
        <a:prstGeom prst="ellipse">
          <a:avLst/>
        </a:prstGeom>
        <a:blipFill rotWithShape="1">
          <a:blip xmlns:r="http://schemas.openxmlformats.org/officeDocument/2006/relationships" r:embed="rId3"/>
          <a:srcRect/>
          <a:stretch>
            <a:fillRect l="-9000" r="-9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CC943CD7-22B4-4F81-BCD8-AB50A4A84459}">
      <dsp:nvSpPr>
        <dsp:cNvPr id="0" name=""/>
        <dsp:cNvSpPr/>
      </dsp:nvSpPr>
      <dsp:spPr>
        <a:xfrm>
          <a:off x="4004416" y="0"/>
          <a:ext cx="1295896" cy="290124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0" i="0" kern="1200"/>
            <a:t>Netflix ZuulAPI Gateway Server</a:t>
          </a:r>
          <a:endParaRPr lang="en-IN" sz="1700" kern="1200"/>
        </a:p>
      </dsp:txBody>
      <dsp:txXfrm>
        <a:off x="4004416" y="1160498"/>
        <a:ext cx="1295896" cy="1160498"/>
      </dsp:txXfrm>
    </dsp:sp>
    <dsp:sp modelId="{C940685C-F298-4505-8858-0753DAC89C06}">
      <dsp:nvSpPr>
        <dsp:cNvPr id="0" name=""/>
        <dsp:cNvSpPr/>
      </dsp:nvSpPr>
      <dsp:spPr>
        <a:xfrm>
          <a:off x="4169307" y="174074"/>
          <a:ext cx="966114" cy="966114"/>
        </a:xfrm>
        <a:prstGeom prst="ellipse">
          <a:avLst/>
        </a:prstGeom>
        <a:blipFill rotWithShape="1">
          <a:blip xmlns:r="http://schemas.openxmlformats.org/officeDocument/2006/relationships" r:embed="rId4"/>
          <a:srcRect/>
          <a:stretch>
            <a:fillRect l="-22000" r="-22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9DA99C58-1B89-43AC-A6C2-B296249D9F93}">
      <dsp:nvSpPr>
        <dsp:cNvPr id="0" name=""/>
        <dsp:cNvSpPr/>
      </dsp:nvSpPr>
      <dsp:spPr>
        <a:xfrm>
          <a:off x="5339189" y="0"/>
          <a:ext cx="1295896" cy="290124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0" i="0" kern="1200"/>
            <a:t>Netflix Ribbon</a:t>
          </a:r>
          <a:endParaRPr lang="en-IN" sz="1700" kern="1200"/>
        </a:p>
      </dsp:txBody>
      <dsp:txXfrm>
        <a:off x="5339189" y="1160498"/>
        <a:ext cx="1295896" cy="1160498"/>
      </dsp:txXfrm>
    </dsp:sp>
    <dsp:sp modelId="{9AA7524C-9370-48BD-92F3-738F787D9D64}">
      <dsp:nvSpPr>
        <dsp:cNvPr id="0" name=""/>
        <dsp:cNvSpPr/>
      </dsp:nvSpPr>
      <dsp:spPr>
        <a:xfrm>
          <a:off x="5504080" y="174074"/>
          <a:ext cx="966114" cy="966114"/>
        </a:xfrm>
        <a:prstGeom prst="ellipse">
          <a:avLst/>
        </a:prstGeom>
        <a:blipFill rotWithShape="1">
          <a:blip xmlns:r="http://schemas.openxmlformats.org/officeDocument/2006/relationships" r:embed="rId5"/>
          <a:srcRect/>
          <a:stretch>
            <a:fillRect l="-39000" r="-39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02DAA7F2-7081-483A-873C-57412EE7D8B6}">
      <dsp:nvSpPr>
        <dsp:cNvPr id="0" name=""/>
        <dsp:cNvSpPr/>
      </dsp:nvSpPr>
      <dsp:spPr>
        <a:xfrm>
          <a:off x="6673962" y="0"/>
          <a:ext cx="1295896" cy="290124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b="0" i="0" kern="1200"/>
            <a:t>Zipkin Distributed Tracing Server</a:t>
          </a:r>
          <a:endParaRPr lang="en-IN" sz="1700" kern="1200"/>
        </a:p>
      </dsp:txBody>
      <dsp:txXfrm>
        <a:off x="6673962" y="1160498"/>
        <a:ext cx="1295896" cy="1160498"/>
      </dsp:txXfrm>
    </dsp:sp>
    <dsp:sp modelId="{DD3FBF4D-0046-4E12-8F65-2EFDA698EEB2}">
      <dsp:nvSpPr>
        <dsp:cNvPr id="0" name=""/>
        <dsp:cNvSpPr/>
      </dsp:nvSpPr>
      <dsp:spPr>
        <a:xfrm>
          <a:off x="6838853" y="174074"/>
          <a:ext cx="966114" cy="966114"/>
        </a:xfrm>
        <a:prstGeom prst="ellipse">
          <a:avLst/>
        </a:prstGeom>
        <a:blipFill rotWithShape="1">
          <a:blip xmlns:r="http://schemas.openxmlformats.org/officeDocument/2006/relationships" r:embed="rId6"/>
          <a:srcRect/>
          <a:stretch>
            <a:fillRect t="-9000" b="-9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20927CBF-0323-4AB8-85B0-12FDBCE7F0B0}">
      <dsp:nvSpPr>
        <dsp:cNvPr id="0" name=""/>
        <dsp:cNvSpPr/>
      </dsp:nvSpPr>
      <dsp:spPr>
        <a:xfrm>
          <a:off x="318798" y="2320996"/>
          <a:ext cx="7332359" cy="435186"/>
        </a:xfrm>
        <a:prstGeom prst="leftRight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99618-048B-4329-B3DC-D75A289C8808}">
      <dsp:nvSpPr>
        <dsp:cNvPr id="0" name=""/>
        <dsp:cNvSpPr/>
      </dsp:nvSpPr>
      <dsp:spPr>
        <a:xfrm>
          <a:off x="0" y="78248"/>
          <a:ext cx="7721600" cy="1061775"/>
        </a:xfrm>
        <a:prstGeom prst="round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0" i="0" kern="1200"/>
            <a:t>A published microservice communicates with the other microservice with the help of Eureka Server itself.  </a:t>
          </a:r>
          <a:endParaRPr lang="en-IN" sz="2000" kern="1200"/>
        </a:p>
      </dsp:txBody>
      <dsp:txXfrm>
        <a:off x="51832" y="130080"/>
        <a:ext cx="7617936" cy="958111"/>
      </dsp:txXfrm>
    </dsp:sp>
    <dsp:sp modelId="{06F3F36C-6BC0-4299-A11F-585BC0A32E38}">
      <dsp:nvSpPr>
        <dsp:cNvPr id="0" name=""/>
        <dsp:cNvSpPr/>
      </dsp:nvSpPr>
      <dsp:spPr>
        <a:xfrm>
          <a:off x="0" y="1197623"/>
          <a:ext cx="7721600" cy="1061775"/>
        </a:xfrm>
        <a:prstGeom prst="roundRect">
          <a:avLst/>
        </a:prstGeom>
        <a:solidFill>
          <a:schemeClr val="accent1">
            <a:shade val="50000"/>
            <a:hueOff val="240958"/>
            <a:satOff val="-5040"/>
            <a:lumOff val="280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0" i="0" kern="1200"/>
            <a:t>We use one Client to get details of a microservice from Eureka Server. </a:t>
          </a:r>
          <a:endParaRPr lang="en-IN" sz="2000" kern="1200"/>
        </a:p>
      </dsp:txBody>
      <dsp:txXfrm>
        <a:off x="51832" y="1249455"/>
        <a:ext cx="7617936" cy="958111"/>
      </dsp:txXfrm>
    </dsp:sp>
    <dsp:sp modelId="{93FB0742-ED7E-4988-A613-1D35F3DCAB55}">
      <dsp:nvSpPr>
        <dsp:cNvPr id="0" name=""/>
        <dsp:cNvSpPr/>
      </dsp:nvSpPr>
      <dsp:spPr>
        <a:xfrm>
          <a:off x="0" y="2316998"/>
          <a:ext cx="7721600" cy="1061775"/>
        </a:xfrm>
        <a:prstGeom prst="roundRect">
          <a:avLst/>
        </a:prstGeom>
        <a:solidFill>
          <a:schemeClr val="accent1">
            <a:shade val="50000"/>
            <a:hueOff val="240958"/>
            <a:satOff val="-5040"/>
            <a:lumOff val="280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0" i="0" kern="1200" dirty="0"/>
            <a:t>A service(Spring Boot Application in our case) annotated with </a:t>
          </a:r>
          <a:r>
            <a:rPr lang="en-IN" sz="2000" b="1" i="0" kern="1200" dirty="0">
              <a:solidFill>
                <a:srgbClr val="FF0000"/>
              </a:solidFill>
            </a:rPr>
            <a:t>@EnableEurekaClient </a:t>
          </a:r>
          <a:r>
            <a:rPr lang="en-IN" sz="2000" b="0" i="0" kern="1200" dirty="0"/>
            <a:t>will work as a Eureka Client application.</a:t>
          </a:r>
          <a:endParaRPr lang="en-IN" sz="2000" kern="1200" dirty="0"/>
        </a:p>
      </dsp:txBody>
      <dsp:txXfrm>
        <a:off x="51832" y="2368830"/>
        <a:ext cx="7617936" cy="9581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3E3D9-6397-4487-93CF-4CE7E329C0A5}">
      <dsp:nvSpPr>
        <dsp:cNvPr id="0" name=""/>
        <dsp:cNvSpPr/>
      </dsp:nvSpPr>
      <dsp:spPr>
        <a:xfrm>
          <a:off x="0" y="97163"/>
          <a:ext cx="7947378" cy="94769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RestTemplate offers multiple methods to send a GET request.</a:t>
          </a:r>
        </a:p>
      </dsp:txBody>
      <dsp:txXfrm>
        <a:off x="46263" y="143426"/>
        <a:ext cx="7854852" cy="855173"/>
      </dsp:txXfrm>
    </dsp:sp>
    <dsp:sp modelId="{64BA6E50-ED09-4F97-A0DB-A0616576D5B9}">
      <dsp:nvSpPr>
        <dsp:cNvPr id="0" name=""/>
        <dsp:cNvSpPr/>
      </dsp:nvSpPr>
      <dsp:spPr>
        <a:xfrm>
          <a:off x="0" y="1096703"/>
          <a:ext cx="7947378" cy="94769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Usually, </a:t>
          </a:r>
          <a:r>
            <a:rPr lang="en-IN" sz="1800" b="1" kern="1200"/>
            <a:t>getForObject</a:t>
          </a:r>
          <a:r>
            <a:rPr lang="en-IN" sz="1800" kern="1200"/>
            <a:t> method or </a:t>
          </a:r>
          <a:r>
            <a:rPr lang="en-IN" sz="1800" b="1" kern="1200"/>
            <a:t>getForEntity</a:t>
          </a:r>
          <a:r>
            <a:rPr lang="en-IN" sz="1800" kern="1200"/>
            <a:t> method are used.</a:t>
          </a:r>
        </a:p>
      </dsp:txBody>
      <dsp:txXfrm>
        <a:off x="46263" y="1142966"/>
        <a:ext cx="7854852" cy="855173"/>
      </dsp:txXfrm>
    </dsp:sp>
    <dsp:sp modelId="{27896324-8537-4469-8059-6063C187C541}">
      <dsp:nvSpPr>
        <dsp:cNvPr id="0" name=""/>
        <dsp:cNvSpPr/>
      </dsp:nvSpPr>
      <dsp:spPr>
        <a:xfrm>
          <a:off x="0" y="2096243"/>
          <a:ext cx="7947378" cy="94769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When a detailed setting such as setting a header is to be carried out, </a:t>
          </a:r>
          <a:r>
            <a:rPr lang="en-IN" sz="1800" b="1" kern="1200" dirty="0" err="1"/>
            <a:t>org.springframework.http.RequestEntity</a:t>
          </a:r>
          <a:r>
            <a:rPr lang="en-IN" sz="1800" b="1" kern="1200" dirty="0"/>
            <a:t> </a:t>
          </a:r>
          <a:r>
            <a:rPr lang="en-IN" sz="1800" kern="1200" dirty="0"/>
            <a:t>and </a:t>
          </a:r>
          <a:r>
            <a:rPr lang="en-IN" sz="1800" b="1" kern="1200" dirty="0"/>
            <a:t>exchange </a:t>
          </a:r>
          <a:r>
            <a:rPr lang="en-IN" sz="1800" kern="1200" dirty="0"/>
            <a:t>methods are used.</a:t>
          </a:r>
        </a:p>
      </dsp:txBody>
      <dsp:txXfrm>
        <a:off x="46263" y="2142506"/>
        <a:ext cx="7854852" cy="855173"/>
      </dsp:txXfrm>
    </dsp:sp>
    <dsp:sp modelId="{F66E0E76-9E2E-4FE8-8584-3F1866C8D7A7}">
      <dsp:nvSpPr>
        <dsp:cNvPr id="0" name=""/>
        <dsp:cNvSpPr/>
      </dsp:nvSpPr>
      <dsp:spPr>
        <a:xfrm>
          <a:off x="0" y="3095782"/>
          <a:ext cx="7947378" cy="94769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i="0" kern="1200" dirty="0"/>
            <a:t>exchange()</a:t>
          </a:r>
          <a:r>
            <a:rPr lang="en-IN" sz="1800" b="0" i="0" kern="1200" dirty="0"/>
            <a:t> is the method used for making remote call to another microservice.</a:t>
          </a:r>
          <a:endParaRPr lang="en-IN" sz="1800" kern="1200" dirty="0"/>
        </a:p>
      </dsp:txBody>
      <dsp:txXfrm>
        <a:off x="46263" y="3142045"/>
        <a:ext cx="7854852" cy="8551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B99F1-0F8D-4803-8F90-58DD284EAC71}">
      <dsp:nvSpPr>
        <dsp:cNvPr id="0" name=""/>
        <dsp:cNvSpPr/>
      </dsp:nvSpPr>
      <dsp:spPr>
        <a:xfrm>
          <a:off x="0" y="12368"/>
          <a:ext cx="7794978" cy="4563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Start Service/Application containing Eureka Server</a:t>
          </a:r>
        </a:p>
      </dsp:txBody>
      <dsp:txXfrm>
        <a:off x="22275" y="34643"/>
        <a:ext cx="7750428" cy="411750"/>
      </dsp:txXfrm>
    </dsp:sp>
    <dsp:sp modelId="{F4FC9138-B099-45AE-9F7F-00A5F44C67D5}">
      <dsp:nvSpPr>
        <dsp:cNvPr id="0" name=""/>
        <dsp:cNvSpPr/>
      </dsp:nvSpPr>
      <dsp:spPr>
        <a:xfrm>
          <a:off x="0" y="503228"/>
          <a:ext cx="7794978" cy="4563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Start Producer Service/Application (Book)</a:t>
          </a:r>
        </a:p>
      </dsp:txBody>
      <dsp:txXfrm>
        <a:off x="22275" y="525503"/>
        <a:ext cx="7750428" cy="411750"/>
      </dsp:txXfrm>
    </dsp:sp>
    <dsp:sp modelId="{A9D4AACA-0B98-4A7B-84A2-15FA5BCB694D}">
      <dsp:nvSpPr>
        <dsp:cNvPr id="0" name=""/>
        <dsp:cNvSpPr/>
      </dsp:nvSpPr>
      <dsp:spPr>
        <a:xfrm>
          <a:off x="0" y="994088"/>
          <a:ext cx="7794978" cy="4563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Start Consumer Service/Application (Student)</a:t>
          </a:r>
          <a:br>
            <a:rPr lang="en-IN" sz="1200" b="1" kern="1200"/>
          </a:br>
          <a:endParaRPr lang="en-IN" sz="1200" b="1" kern="1200"/>
        </a:p>
      </dsp:txBody>
      <dsp:txXfrm>
        <a:off x="22275" y="1016363"/>
        <a:ext cx="7750428" cy="411750"/>
      </dsp:txXfrm>
    </dsp:sp>
    <dsp:sp modelId="{C1E19C4D-5E65-402A-867C-E151654AC47E}">
      <dsp:nvSpPr>
        <dsp:cNvPr id="0" name=""/>
        <dsp:cNvSpPr/>
      </dsp:nvSpPr>
      <dsp:spPr>
        <a:xfrm>
          <a:off x="0" y="1484948"/>
          <a:ext cx="7794978" cy="4563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Open a browser window, hit below URLs and observe the results. For </a:t>
          </a:r>
          <a:r>
            <a:rPr lang="en-IN" sz="1200" b="1" kern="1200" dirty="0" err="1"/>
            <a:t>Eg</a:t>
          </a:r>
          <a:r>
            <a:rPr lang="en-IN" sz="1200" b="1" kern="1200" dirty="0"/>
            <a:t>: </a:t>
          </a:r>
        </a:p>
      </dsp:txBody>
      <dsp:txXfrm>
        <a:off x="22275" y="1507223"/>
        <a:ext cx="7750428" cy="411750"/>
      </dsp:txXfrm>
    </dsp:sp>
    <dsp:sp modelId="{A0E6E3F2-4EC9-49E5-96B3-DED5538F4475}">
      <dsp:nvSpPr>
        <dsp:cNvPr id="0" name=""/>
        <dsp:cNvSpPr/>
      </dsp:nvSpPr>
      <dsp:spPr>
        <a:xfrm>
          <a:off x="0" y="1975808"/>
          <a:ext cx="7794978" cy="4563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http://localhost:9100/student/data</a:t>
          </a:r>
        </a:p>
      </dsp:txBody>
      <dsp:txXfrm>
        <a:off x="22275" y="1998083"/>
        <a:ext cx="7750428" cy="411750"/>
      </dsp:txXfrm>
    </dsp:sp>
    <dsp:sp modelId="{02A1EF67-2593-44F5-840F-CC8353AC59C1}">
      <dsp:nvSpPr>
        <dsp:cNvPr id="0" name=""/>
        <dsp:cNvSpPr/>
      </dsp:nvSpPr>
      <dsp:spPr>
        <a:xfrm>
          <a:off x="0" y="2466668"/>
          <a:ext cx="7794978" cy="4563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http://localhost:9100/student/allBooks</a:t>
          </a:r>
        </a:p>
      </dsp:txBody>
      <dsp:txXfrm>
        <a:off x="22275" y="2488943"/>
        <a:ext cx="7750428" cy="411750"/>
      </dsp:txXfrm>
    </dsp:sp>
    <dsp:sp modelId="{3DAA95E3-285E-4991-A04A-8A9DCF017F9F}">
      <dsp:nvSpPr>
        <dsp:cNvPr id="0" name=""/>
        <dsp:cNvSpPr/>
      </dsp:nvSpPr>
      <dsp:spPr>
        <a:xfrm>
          <a:off x="0" y="2957528"/>
          <a:ext cx="7794978" cy="4563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http://localhost:9100/student/getOneBook/501</a:t>
          </a:r>
        </a:p>
      </dsp:txBody>
      <dsp:txXfrm>
        <a:off x="22275" y="2979803"/>
        <a:ext cx="7750428" cy="411750"/>
      </dsp:txXfrm>
    </dsp:sp>
    <dsp:sp modelId="{35661009-13D6-4F7F-BFCA-7A95F11D0D9B}">
      <dsp:nvSpPr>
        <dsp:cNvPr id="0" name=""/>
        <dsp:cNvSpPr/>
      </dsp:nvSpPr>
      <dsp:spPr>
        <a:xfrm>
          <a:off x="0" y="3448388"/>
          <a:ext cx="7794978" cy="4563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http://localhost:9100/student/entityData</a:t>
          </a:r>
        </a:p>
      </dsp:txBody>
      <dsp:txXfrm>
        <a:off x="22275" y="3470663"/>
        <a:ext cx="7750428" cy="411750"/>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10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3.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hyperlink" Target="http://localhost:9098/hystrix" TargetMode="External"/><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localhost:9098/hystrix.stream"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hyperlink" Target="https://javatechonline.com/microservices-architecture/" TargetMode="Externa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7.xml.rels><?xml version="1.0" encoding="UTF-8" standalone="yes"?>
<Relationships xmlns="http://schemas.openxmlformats.org/package/2006/relationships"><Relationship Id="rId2" Type="http://schemas.openxmlformats.org/officeDocument/2006/relationships/hyperlink" Target="https://javatechonline.com/saving-data-into-database-using-spring-boot-data-jpa-step-by-step-tutorial/#Step_1_Creating_Starter_Project_using_STS" TargetMode="Externa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hyperlink" Target="http://localhost:9411/zipkin" TargetMode="External"/><Relationship Id="rId2" Type="http://schemas.openxmlformats.org/officeDocument/2006/relationships/hyperlink" Target="http://localhost:8081/m1" TargetMode="Externa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2" Type="http://schemas.openxmlformats.org/officeDocument/2006/relationships/hyperlink" Target="https://netflix.github.io/"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1.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BF7FE87-5CCD-4047-A5CA-F27D8A1386D4}"/>
              </a:ext>
            </a:extLst>
          </p:cNvPr>
          <p:cNvGraphicFramePr/>
          <p:nvPr>
            <p:extLst>
              <p:ext uri="{D42A27DB-BD31-4B8C-83A1-F6EECF244321}">
                <p14:modId xmlns:p14="http://schemas.microsoft.com/office/powerpoint/2010/main" val="3595551702"/>
              </p:ext>
            </p:extLst>
          </p:nvPr>
        </p:nvGraphicFramePr>
        <p:xfrm>
          <a:off x="383822" y="1419704"/>
          <a:ext cx="8094133" cy="2689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C62AF940-F39F-4ECB-B102-893B48D44FF2}"/>
              </a:ext>
            </a:extLst>
          </p:cNvPr>
          <p:cNvSpPr txBox="1"/>
          <p:nvPr/>
        </p:nvSpPr>
        <p:spPr>
          <a:xfrm>
            <a:off x="643467" y="349956"/>
            <a:ext cx="7473244" cy="461665"/>
          </a:xfrm>
          <a:prstGeom prst="rect">
            <a:avLst/>
          </a:prstGeom>
          <a:noFill/>
        </p:spPr>
        <p:txBody>
          <a:bodyPr wrap="square" rtlCol="0">
            <a:spAutoFit/>
          </a:bodyPr>
          <a:lstStyle/>
          <a:p>
            <a:r>
              <a:rPr lang="en-US" sz="2400" b="1" dirty="0">
                <a:ln w="0"/>
                <a:solidFill>
                  <a:schemeClr val="accent1"/>
                </a:solidFill>
                <a:effectLst>
                  <a:outerShdw blurRad="38100" dist="25400" dir="5400000" algn="ctr" rotWithShape="0">
                    <a:srgbClr val="6E747A">
                      <a:alpha val="43000"/>
                    </a:srgbClr>
                  </a:outerShdw>
                </a:effectLst>
              </a:rPr>
              <a:t>Monolithic Architecture Challenges</a:t>
            </a:r>
            <a:endParaRPr lang="en-IN" sz="2400" b="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20371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772145-BCB0-4E73-9A9F-99E5B3DE2C02}"/>
              </a:ext>
            </a:extLst>
          </p:cNvPr>
          <p:cNvSpPr txBox="1"/>
          <p:nvPr/>
        </p:nvSpPr>
        <p:spPr>
          <a:xfrm>
            <a:off x="824090" y="289467"/>
            <a:ext cx="6400800" cy="461665"/>
          </a:xfrm>
          <a:prstGeom prst="rect">
            <a:avLst/>
          </a:prstGeom>
          <a:noFill/>
        </p:spPr>
        <p:txBody>
          <a:bodyPr wrap="square">
            <a:spAutoFit/>
          </a:bodyPr>
          <a:lstStyle/>
          <a:p>
            <a:pPr algn="ctr"/>
            <a:r>
              <a:rPr lang="en-IN" sz="2400" b="1" dirty="0" err="1">
                <a:solidFill>
                  <a:srgbClr val="002060"/>
                </a:solidFill>
              </a:rPr>
              <a:t>Hystrix</a:t>
            </a:r>
            <a:r>
              <a:rPr lang="en-IN" sz="2400" b="1" dirty="0">
                <a:solidFill>
                  <a:srgbClr val="002060"/>
                </a:solidFill>
              </a:rPr>
              <a:t> Circuit Breaker Example - Demo</a:t>
            </a:r>
          </a:p>
        </p:txBody>
      </p:sp>
      <p:pic>
        <p:nvPicPr>
          <p:cNvPr id="6" name="Picture 5">
            <a:extLst>
              <a:ext uri="{FF2B5EF4-FFF2-40B4-BE49-F238E27FC236}">
                <a16:creationId xmlns:a16="http://schemas.microsoft.com/office/drawing/2014/main" id="{D380E32D-4844-4437-984C-2277F7D38FDC}"/>
              </a:ext>
            </a:extLst>
          </p:cNvPr>
          <p:cNvPicPr>
            <a:picLocks noChangeAspect="1"/>
          </p:cNvPicPr>
          <p:nvPr/>
        </p:nvPicPr>
        <p:blipFill>
          <a:blip r:embed="rId2"/>
          <a:stretch>
            <a:fillRect/>
          </a:stretch>
        </p:blipFill>
        <p:spPr>
          <a:xfrm>
            <a:off x="532836" y="1042105"/>
            <a:ext cx="8078327" cy="3059289"/>
          </a:xfrm>
          <a:prstGeom prst="rect">
            <a:avLst/>
          </a:prstGeom>
        </p:spPr>
      </p:pic>
    </p:spTree>
    <p:extLst>
      <p:ext uri="{BB962C8B-B14F-4D97-AF65-F5344CB8AC3E}">
        <p14:creationId xmlns:p14="http://schemas.microsoft.com/office/powerpoint/2010/main" val="31209159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8BA4D4-C866-4E90-B975-0761F6C608A6}"/>
              </a:ext>
            </a:extLst>
          </p:cNvPr>
          <p:cNvSpPr txBox="1"/>
          <p:nvPr/>
        </p:nvSpPr>
        <p:spPr>
          <a:xfrm>
            <a:off x="2071512" y="368488"/>
            <a:ext cx="4572000" cy="461665"/>
          </a:xfrm>
          <a:prstGeom prst="rect">
            <a:avLst/>
          </a:prstGeom>
          <a:noFill/>
        </p:spPr>
        <p:txBody>
          <a:bodyPr wrap="square">
            <a:spAutoFit/>
          </a:bodyPr>
          <a:lstStyle/>
          <a:p>
            <a:pPr algn="ctr"/>
            <a:r>
              <a:rPr lang="en-IN" sz="2400" b="1" i="0" dirty="0">
                <a:solidFill>
                  <a:srgbClr val="313B77"/>
                </a:solidFill>
                <a:effectLst/>
                <a:latin typeface="Raleway" pitchFamily="2" charset="0"/>
              </a:rPr>
              <a:t>Create Student Service</a:t>
            </a:r>
          </a:p>
        </p:txBody>
      </p:sp>
      <p:graphicFrame>
        <p:nvGraphicFramePr>
          <p:cNvPr id="6" name="Diagram 5">
            <a:extLst>
              <a:ext uri="{FF2B5EF4-FFF2-40B4-BE49-F238E27FC236}">
                <a16:creationId xmlns:a16="http://schemas.microsoft.com/office/drawing/2014/main" id="{234BB473-5E7E-463F-AC0D-7E79B7AFB8B9}"/>
              </a:ext>
            </a:extLst>
          </p:cNvPr>
          <p:cNvGraphicFramePr/>
          <p:nvPr>
            <p:extLst>
              <p:ext uri="{D42A27DB-BD31-4B8C-83A1-F6EECF244321}">
                <p14:modId xmlns:p14="http://schemas.microsoft.com/office/powerpoint/2010/main" val="2320873888"/>
              </p:ext>
            </p:extLst>
          </p:nvPr>
        </p:nvGraphicFramePr>
        <p:xfrm>
          <a:off x="739421" y="1068398"/>
          <a:ext cx="7433733" cy="31423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6362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EDCBD5-5309-4028-A52A-6996B6EFD308}"/>
              </a:ext>
            </a:extLst>
          </p:cNvPr>
          <p:cNvSpPr txBox="1"/>
          <p:nvPr/>
        </p:nvSpPr>
        <p:spPr>
          <a:xfrm>
            <a:off x="1072445" y="229991"/>
            <a:ext cx="6807200" cy="461665"/>
          </a:xfrm>
          <a:prstGeom prst="rect">
            <a:avLst/>
          </a:prstGeom>
          <a:noFill/>
        </p:spPr>
        <p:txBody>
          <a:bodyPr wrap="square">
            <a:spAutoFit/>
          </a:bodyPr>
          <a:lstStyle/>
          <a:p>
            <a:pPr algn="ctr"/>
            <a:r>
              <a:rPr lang="en-IN" sz="2400" b="1" i="0" dirty="0">
                <a:solidFill>
                  <a:srgbClr val="313B77"/>
                </a:solidFill>
                <a:effectLst/>
                <a:latin typeface="Raleway" pitchFamily="2" charset="0"/>
              </a:rPr>
              <a:t>Create School Service – </a:t>
            </a:r>
            <a:r>
              <a:rPr lang="en-IN" sz="2400" b="1" i="0" dirty="0" err="1">
                <a:solidFill>
                  <a:srgbClr val="C00000"/>
                </a:solidFill>
                <a:effectLst/>
                <a:latin typeface="Raleway" pitchFamily="2" charset="0"/>
              </a:rPr>
              <a:t>Hystrix</a:t>
            </a:r>
            <a:r>
              <a:rPr lang="en-IN" sz="2400" b="1" i="0" dirty="0">
                <a:solidFill>
                  <a:srgbClr val="C00000"/>
                </a:solidFill>
                <a:effectLst/>
                <a:latin typeface="Raleway" pitchFamily="2" charset="0"/>
              </a:rPr>
              <a:t> Enabled</a:t>
            </a:r>
          </a:p>
        </p:txBody>
      </p:sp>
      <p:graphicFrame>
        <p:nvGraphicFramePr>
          <p:cNvPr id="6" name="Diagram 5">
            <a:extLst>
              <a:ext uri="{FF2B5EF4-FFF2-40B4-BE49-F238E27FC236}">
                <a16:creationId xmlns:a16="http://schemas.microsoft.com/office/drawing/2014/main" id="{E3BB42D2-142D-485C-82AC-15E82D365EAA}"/>
              </a:ext>
            </a:extLst>
          </p:cNvPr>
          <p:cNvGraphicFramePr/>
          <p:nvPr>
            <p:extLst>
              <p:ext uri="{D42A27DB-BD31-4B8C-83A1-F6EECF244321}">
                <p14:modId xmlns:p14="http://schemas.microsoft.com/office/powerpoint/2010/main" val="2687024146"/>
              </p:ext>
            </p:extLst>
          </p:nvPr>
        </p:nvGraphicFramePr>
        <p:xfrm>
          <a:off x="959555" y="875795"/>
          <a:ext cx="7405511" cy="4267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3827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B465CC-060D-411A-8B71-FB79B9D087C3}"/>
              </a:ext>
            </a:extLst>
          </p:cNvPr>
          <p:cNvSpPr txBox="1"/>
          <p:nvPr/>
        </p:nvSpPr>
        <p:spPr>
          <a:xfrm>
            <a:off x="530578" y="134623"/>
            <a:ext cx="7789333" cy="461665"/>
          </a:xfrm>
          <a:prstGeom prst="rect">
            <a:avLst/>
          </a:prstGeom>
          <a:noFill/>
        </p:spPr>
        <p:txBody>
          <a:bodyPr wrap="square">
            <a:spAutoFit/>
          </a:bodyPr>
          <a:lstStyle/>
          <a:p>
            <a:pPr algn="ctr" fontAlgn="base"/>
            <a:r>
              <a:rPr lang="en-IN" sz="2400" b="1" i="0" dirty="0">
                <a:solidFill>
                  <a:srgbClr val="000080"/>
                </a:solidFill>
                <a:effectLst/>
                <a:latin typeface="inherit"/>
              </a:rPr>
              <a:t>How to Implement </a:t>
            </a:r>
            <a:r>
              <a:rPr lang="en-IN" sz="2400" b="1" i="0" dirty="0" err="1">
                <a:solidFill>
                  <a:srgbClr val="000080"/>
                </a:solidFill>
                <a:effectLst/>
                <a:latin typeface="inherit"/>
              </a:rPr>
              <a:t>Hystrix</a:t>
            </a:r>
            <a:r>
              <a:rPr lang="en-IN" sz="2400" b="1" i="0" dirty="0">
                <a:solidFill>
                  <a:srgbClr val="000080"/>
                </a:solidFill>
                <a:effectLst/>
                <a:latin typeface="inherit"/>
              </a:rPr>
              <a:t> Circuit Breaker in Microservices </a:t>
            </a:r>
            <a:endParaRPr lang="en-IN" sz="2400" b="1" i="0" dirty="0">
              <a:solidFill>
                <a:srgbClr val="3D3D3D"/>
              </a:solidFill>
              <a:effectLst/>
              <a:latin typeface="Palatino"/>
            </a:endParaRPr>
          </a:p>
        </p:txBody>
      </p:sp>
      <p:sp>
        <p:nvSpPr>
          <p:cNvPr id="6" name="TextBox 5">
            <a:extLst>
              <a:ext uri="{FF2B5EF4-FFF2-40B4-BE49-F238E27FC236}">
                <a16:creationId xmlns:a16="http://schemas.microsoft.com/office/drawing/2014/main" id="{3F60B941-56D8-419E-8B01-0A95D4D52CB4}"/>
              </a:ext>
            </a:extLst>
          </p:cNvPr>
          <p:cNvSpPr txBox="1"/>
          <p:nvPr/>
        </p:nvSpPr>
        <p:spPr>
          <a:xfrm>
            <a:off x="124178" y="702342"/>
            <a:ext cx="9019822" cy="1477328"/>
          </a:xfrm>
          <a:prstGeom prst="rect">
            <a:avLst/>
          </a:prstGeom>
          <a:noFill/>
        </p:spPr>
        <p:txBody>
          <a:bodyPr wrap="square">
            <a:spAutoFit/>
          </a:bodyPr>
          <a:lstStyle/>
          <a:p>
            <a:pPr algn="l" fontAlgn="base"/>
            <a:r>
              <a:rPr lang="en-IN" b="1" i="0" dirty="0">
                <a:solidFill>
                  <a:srgbClr val="000080"/>
                </a:solidFill>
                <a:effectLst/>
                <a:latin typeface="inherit"/>
              </a:rPr>
              <a:t>Step #2: Apply Annotation @EnableHystrix and @EnableHystrixDashboard at the main class  </a:t>
            </a:r>
            <a:endParaRPr lang="en-IN" b="1" i="0" dirty="0">
              <a:solidFill>
                <a:srgbClr val="3D3D3D"/>
              </a:solidFill>
              <a:effectLst/>
              <a:latin typeface="Palatino"/>
            </a:endParaRP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In order to implement Circuit Breaker in your application/microservice, you need to apply </a:t>
            </a:r>
            <a:r>
              <a:rPr lang="en-IN" b="1" i="0" dirty="0">
                <a:solidFill>
                  <a:srgbClr val="C00000"/>
                </a:solidFill>
                <a:effectLst/>
                <a:latin typeface="Segoe UI" panose="020B0502040204020203" pitchFamily="34" charset="0"/>
              </a:rPr>
              <a:t>@EnableHystrix </a:t>
            </a:r>
            <a:r>
              <a:rPr lang="en-IN" b="0" i="0" dirty="0">
                <a:solidFill>
                  <a:srgbClr val="000000"/>
                </a:solidFill>
                <a:effectLst/>
                <a:latin typeface="Segoe UI" panose="020B0502040204020203" pitchFamily="34" charset="0"/>
              </a:rPr>
              <a:t>at the main class of your application. </a:t>
            </a: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To see the analytics provided by </a:t>
            </a:r>
            <a:r>
              <a:rPr lang="en-IN" b="0" i="0" dirty="0" err="1">
                <a:solidFill>
                  <a:srgbClr val="000000"/>
                </a:solidFill>
                <a:effectLst/>
                <a:latin typeface="Segoe UI" panose="020B0502040204020203" pitchFamily="34" charset="0"/>
              </a:rPr>
              <a:t>Hystrix</a:t>
            </a:r>
            <a:r>
              <a:rPr lang="en-IN" b="0" i="0" dirty="0">
                <a:solidFill>
                  <a:srgbClr val="000000"/>
                </a:solidFill>
                <a:effectLst/>
                <a:latin typeface="Segoe UI" panose="020B0502040204020203" pitchFamily="34" charset="0"/>
              </a:rPr>
              <a:t> as a dashboard, apply </a:t>
            </a:r>
            <a:r>
              <a:rPr lang="en-IN" b="1" i="0" dirty="0">
                <a:solidFill>
                  <a:srgbClr val="000000"/>
                </a:solidFill>
                <a:effectLst/>
                <a:latin typeface="Segoe UI" panose="020B0502040204020203" pitchFamily="34" charset="0"/>
              </a:rPr>
              <a:t>@EnableHystrixDashboard </a:t>
            </a:r>
            <a:r>
              <a:rPr lang="en-IN" b="0" i="0" dirty="0">
                <a:solidFill>
                  <a:srgbClr val="000000"/>
                </a:solidFill>
                <a:effectLst/>
                <a:latin typeface="Segoe UI" panose="020B0502040204020203" pitchFamily="34" charset="0"/>
              </a:rPr>
              <a:t>at the main class.</a:t>
            </a:r>
          </a:p>
        </p:txBody>
      </p:sp>
      <p:pic>
        <p:nvPicPr>
          <p:cNvPr id="8" name="Picture 7">
            <a:extLst>
              <a:ext uri="{FF2B5EF4-FFF2-40B4-BE49-F238E27FC236}">
                <a16:creationId xmlns:a16="http://schemas.microsoft.com/office/drawing/2014/main" id="{046B16A0-AA7E-40B2-8585-634364FD7999}"/>
              </a:ext>
            </a:extLst>
          </p:cNvPr>
          <p:cNvPicPr>
            <a:picLocks noChangeAspect="1"/>
          </p:cNvPicPr>
          <p:nvPr/>
        </p:nvPicPr>
        <p:blipFill>
          <a:blip r:embed="rId2"/>
          <a:stretch>
            <a:fillRect/>
          </a:stretch>
        </p:blipFill>
        <p:spPr>
          <a:xfrm>
            <a:off x="1091028" y="2285724"/>
            <a:ext cx="6668431" cy="2457793"/>
          </a:xfrm>
          <a:prstGeom prst="rect">
            <a:avLst/>
          </a:prstGeom>
        </p:spPr>
      </p:pic>
    </p:spTree>
    <p:extLst>
      <p:ext uri="{BB962C8B-B14F-4D97-AF65-F5344CB8AC3E}">
        <p14:creationId xmlns:p14="http://schemas.microsoft.com/office/powerpoint/2010/main" val="25840560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45A6C6-656F-4D45-AFA0-66D727EEE17E}"/>
              </a:ext>
            </a:extLst>
          </p:cNvPr>
          <p:cNvSpPr txBox="1"/>
          <p:nvPr/>
        </p:nvSpPr>
        <p:spPr>
          <a:xfrm>
            <a:off x="677334" y="286434"/>
            <a:ext cx="7778044" cy="461665"/>
          </a:xfrm>
          <a:prstGeom prst="rect">
            <a:avLst/>
          </a:prstGeom>
          <a:noFill/>
        </p:spPr>
        <p:txBody>
          <a:bodyPr wrap="square">
            <a:spAutoFit/>
          </a:bodyPr>
          <a:lstStyle/>
          <a:p>
            <a:pPr algn="ctr" fontAlgn="base"/>
            <a:r>
              <a:rPr lang="en-IN" sz="2400" b="1" i="0" dirty="0">
                <a:solidFill>
                  <a:srgbClr val="000080"/>
                </a:solidFill>
                <a:effectLst/>
                <a:latin typeface="inherit"/>
              </a:rPr>
              <a:t>How to Implement </a:t>
            </a:r>
            <a:r>
              <a:rPr lang="en-IN" sz="2400" b="1" i="0" dirty="0" err="1">
                <a:solidFill>
                  <a:srgbClr val="000080"/>
                </a:solidFill>
                <a:effectLst/>
                <a:latin typeface="inherit"/>
              </a:rPr>
              <a:t>Hystrix</a:t>
            </a:r>
            <a:r>
              <a:rPr lang="en-IN" sz="2400" b="1" i="0" dirty="0">
                <a:solidFill>
                  <a:srgbClr val="000080"/>
                </a:solidFill>
                <a:effectLst/>
                <a:latin typeface="inherit"/>
              </a:rPr>
              <a:t> Circuit Breaker in Microservices </a:t>
            </a:r>
            <a:endParaRPr lang="en-IN" sz="2400" b="1" i="0" dirty="0">
              <a:solidFill>
                <a:srgbClr val="3D3D3D"/>
              </a:solidFill>
              <a:effectLst/>
              <a:latin typeface="Palatino"/>
            </a:endParaRPr>
          </a:p>
        </p:txBody>
      </p:sp>
      <p:sp>
        <p:nvSpPr>
          <p:cNvPr id="6" name="TextBox 5">
            <a:extLst>
              <a:ext uri="{FF2B5EF4-FFF2-40B4-BE49-F238E27FC236}">
                <a16:creationId xmlns:a16="http://schemas.microsoft.com/office/drawing/2014/main" id="{DDA844EA-D596-4D5E-921E-1DC78B8110F9}"/>
              </a:ext>
            </a:extLst>
          </p:cNvPr>
          <p:cNvSpPr txBox="1"/>
          <p:nvPr/>
        </p:nvSpPr>
        <p:spPr>
          <a:xfrm>
            <a:off x="496711" y="746245"/>
            <a:ext cx="8319911" cy="1754326"/>
          </a:xfrm>
          <a:prstGeom prst="rect">
            <a:avLst/>
          </a:prstGeom>
          <a:noFill/>
        </p:spPr>
        <p:txBody>
          <a:bodyPr wrap="square">
            <a:spAutoFit/>
          </a:bodyPr>
          <a:lstStyle/>
          <a:p>
            <a:pPr marL="285750" indent="-285750">
              <a:buFont typeface="Arial" panose="020B0604020202020204" pitchFamily="34" charset="0"/>
              <a:buChar char="•"/>
            </a:pPr>
            <a:r>
              <a:rPr lang="en-IN" b="1" dirty="0"/>
              <a:t>Add REST controller -</a:t>
            </a:r>
          </a:p>
          <a:p>
            <a:pPr lvl="1"/>
            <a:r>
              <a:rPr lang="en-IN" dirty="0"/>
              <a:t>Add </a:t>
            </a:r>
            <a:r>
              <a:rPr lang="en-IN" dirty="0" err="1"/>
              <a:t>SchoolServiceController</a:t>
            </a:r>
            <a:r>
              <a:rPr lang="en-IN" dirty="0"/>
              <a:t> Rest Controller where we will expose /</a:t>
            </a:r>
            <a:r>
              <a:rPr lang="en-IN" dirty="0" err="1"/>
              <a:t>getSchoolDetails</a:t>
            </a:r>
            <a:r>
              <a:rPr lang="en-IN" dirty="0"/>
              <a:t>/{</a:t>
            </a:r>
            <a:r>
              <a:rPr lang="en-IN" dirty="0" err="1"/>
              <a:t>schoolname</a:t>
            </a:r>
            <a:r>
              <a:rPr lang="en-IN" dirty="0"/>
              <a:t>} endpoint which will simply return school details along with its student details.</a:t>
            </a:r>
          </a:p>
          <a:p>
            <a:pPr marL="285750" indent="-285750">
              <a:buFont typeface="Arial" panose="020B0604020202020204" pitchFamily="34" charset="0"/>
              <a:buChar char="•"/>
            </a:pPr>
            <a:r>
              <a:rPr lang="en-IN" dirty="0"/>
              <a:t>We will create a Delegate layer StudentServiceDelegate.java to call the Student Service.</a:t>
            </a:r>
          </a:p>
        </p:txBody>
      </p:sp>
      <p:pic>
        <p:nvPicPr>
          <p:cNvPr id="8" name="Picture 7">
            <a:extLst>
              <a:ext uri="{FF2B5EF4-FFF2-40B4-BE49-F238E27FC236}">
                <a16:creationId xmlns:a16="http://schemas.microsoft.com/office/drawing/2014/main" id="{E99C0352-6CAB-4F97-80C4-604B6D441F54}"/>
              </a:ext>
            </a:extLst>
          </p:cNvPr>
          <p:cNvPicPr>
            <a:picLocks noChangeAspect="1"/>
          </p:cNvPicPr>
          <p:nvPr/>
        </p:nvPicPr>
        <p:blipFill>
          <a:blip r:embed="rId2"/>
          <a:stretch>
            <a:fillRect/>
          </a:stretch>
        </p:blipFill>
        <p:spPr>
          <a:xfrm>
            <a:off x="1451036" y="2402417"/>
            <a:ext cx="6716062" cy="2600688"/>
          </a:xfrm>
          <a:prstGeom prst="rect">
            <a:avLst/>
          </a:prstGeom>
        </p:spPr>
      </p:pic>
      <p:sp>
        <p:nvSpPr>
          <p:cNvPr id="9" name="Rectangle 8">
            <a:extLst>
              <a:ext uri="{FF2B5EF4-FFF2-40B4-BE49-F238E27FC236}">
                <a16:creationId xmlns:a16="http://schemas.microsoft.com/office/drawing/2014/main" id="{79184639-A4F0-4641-B36A-D6372C503E40}"/>
              </a:ext>
            </a:extLst>
          </p:cNvPr>
          <p:cNvSpPr/>
          <p:nvPr/>
        </p:nvSpPr>
        <p:spPr>
          <a:xfrm>
            <a:off x="1603022" y="3104444"/>
            <a:ext cx="3826934" cy="59831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4510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45F27E-475E-4AD5-843B-E9A52F1003F3}"/>
              </a:ext>
            </a:extLst>
          </p:cNvPr>
          <p:cNvSpPr txBox="1"/>
          <p:nvPr/>
        </p:nvSpPr>
        <p:spPr>
          <a:xfrm>
            <a:off x="778932" y="308001"/>
            <a:ext cx="7349067" cy="461665"/>
          </a:xfrm>
          <a:prstGeom prst="rect">
            <a:avLst/>
          </a:prstGeom>
          <a:noFill/>
        </p:spPr>
        <p:txBody>
          <a:bodyPr wrap="square">
            <a:spAutoFit/>
          </a:bodyPr>
          <a:lstStyle/>
          <a:p>
            <a:pPr algn="ctr"/>
            <a:r>
              <a:rPr lang="en-IN" sz="2400" b="1" i="0" dirty="0">
                <a:solidFill>
                  <a:srgbClr val="002060"/>
                </a:solidFill>
                <a:effectLst/>
                <a:latin typeface="Raleway" pitchFamily="2" charset="0"/>
              </a:rPr>
              <a:t>Delegate Layer to </a:t>
            </a:r>
            <a:r>
              <a:rPr lang="en-IN" sz="2400" b="1" dirty="0">
                <a:solidFill>
                  <a:srgbClr val="002060"/>
                </a:solidFill>
                <a:latin typeface="Raleway" pitchFamily="2" charset="0"/>
              </a:rPr>
              <a:t>enable </a:t>
            </a:r>
            <a:r>
              <a:rPr lang="en-IN" sz="2400" b="1" dirty="0" err="1">
                <a:solidFill>
                  <a:srgbClr val="002060"/>
                </a:solidFill>
                <a:latin typeface="Raleway" pitchFamily="2" charset="0"/>
              </a:rPr>
              <a:t>Hystrix</a:t>
            </a:r>
            <a:r>
              <a:rPr lang="en-IN" sz="2400" b="1" dirty="0">
                <a:solidFill>
                  <a:srgbClr val="002060"/>
                </a:solidFill>
                <a:latin typeface="Raleway" pitchFamily="2" charset="0"/>
              </a:rPr>
              <a:t> circuit breaker</a:t>
            </a:r>
            <a:endParaRPr lang="en-IN" sz="2400" dirty="0">
              <a:solidFill>
                <a:srgbClr val="002060"/>
              </a:solidFill>
            </a:endParaRPr>
          </a:p>
        </p:txBody>
      </p:sp>
      <p:pic>
        <p:nvPicPr>
          <p:cNvPr id="7" name="Picture 6">
            <a:extLst>
              <a:ext uri="{FF2B5EF4-FFF2-40B4-BE49-F238E27FC236}">
                <a16:creationId xmlns:a16="http://schemas.microsoft.com/office/drawing/2014/main" id="{5006964E-B22C-40B1-9B7A-A9C1E7E8ADA8}"/>
              </a:ext>
            </a:extLst>
          </p:cNvPr>
          <p:cNvPicPr>
            <a:picLocks noChangeAspect="1"/>
          </p:cNvPicPr>
          <p:nvPr/>
        </p:nvPicPr>
        <p:blipFill>
          <a:blip r:embed="rId2"/>
          <a:stretch>
            <a:fillRect/>
          </a:stretch>
        </p:blipFill>
        <p:spPr>
          <a:xfrm>
            <a:off x="389941" y="1085642"/>
            <a:ext cx="8364117" cy="3305736"/>
          </a:xfrm>
          <a:prstGeom prst="rect">
            <a:avLst/>
          </a:prstGeom>
        </p:spPr>
      </p:pic>
      <p:sp>
        <p:nvSpPr>
          <p:cNvPr id="8" name="Rectangle 7">
            <a:extLst>
              <a:ext uri="{FF2B5EF4-FFF2-40B4-BE49-F238E27FC236}">
                <a16:creationId xmlns:a16="http://schemas.microsoft.com/office/drawing/2014/main" id="{F8B0C2D6-BF2F-42B3-B07A-E272605DD5FE}"/>
              </a:ext>
            </a:extLst>
          </p:cNvPr>
          <p:cNvSpPr/>
          <p:nvPr/>
        </p:nvSpPr>
        <p:spPr>
          <a:xfrm>
            <a:off x="5170311" y="2348089"/>
            <a:ext cx="3115733" cy="257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56597DC-5096-4175-B419-009F66273A9A}"/>
              </a:ext>
            </a:extLst>
          </p:cNvPr>
          <p:cNvSpPr/>
          <p:nvPr/>
        </p:nvSpPr>
        <p:spPr>
          <a:xfrm>
            <a:off x="1089378" y="2629252"/>
            <a:ext cx="3674533" cy="339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893669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FA533-6C9A-4756-ABA3-CE7E457DDF24}"/>
              </a:ext>
            </a:extLst>
          </p:cNvPr>
          <p:cNvPicPr>
            <a:picLocks noChangeAspect="1"/>
          </p:cNvPicPr>
          <p:nvPr/>
        </p:nvPicPr>
        <p:blipFill>
          <a:blip r:embed="rId2"/>
          <a:stretch>
            <a:fillRect/>
          </a:stretch>
        </p:blipFill>
        <p:spPr>
          <a:xfrm>
            <a:off x="2720622" y="154768"/>
            <a:ext cx="5885872" cy="4833963"/>
          </a:xfrm>
          <a:prstGeom prst="rect">
            <a:avLst/>
          </a:prstGeom>
        </p:spPr>
      </p:pic>
      <p:sp>
        <p:nvSpPr>
          <p:cNvPr id="4" name="TextBox 3">
            <a:extLst>
              <a:ext uri="{FF2B5EF4-FFF2-40B4-BE49-F238E27FC236}">
                <a16:creationId xmlns:a16="http://schemas.microsoft.com/office/drawing/2014/main" id="{FAA61B25-DF0C-465B-8AE7-8C6AD0AD345E}"/>
              </a:ext>
            </a:extLst>
          </p:cNvPr>
          <p:cNvSpPr txBox="1"/>
          <p:nvPr/>
        </p:nvSpPr>
        <p:spPr>
          <a:xfrm>
            <a:off x="237066" y="1002088"/>
            <a:ext cx="2359378"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dirty="0" err="1"/>
              <a:t>Hystrix</a:t>
            </a:r>
            <a:r>
              <a:rPr lang="en-US" dirty="0"/>
              <a:t> circuit Breaker with:</a:t>
            </a:r>
          </a:p>
          <a:p>
            <a:pPr marL="285750" indent="-285750">
              <a:buFont typeface="Arial" panose="020B0604020202020204" pitchFamily="34" charset="0"/>
              <a:buChar char="•"/>
            </a:pPr>
            <a:r>
              <a:rPr lang="en-US" dirty="0"/>
              <a:t>Rest Template,</a:t>
            </a:r>
          </a:p>
          <a:p>
            <a:pPr marL="285750" indent="-285750">
              <a:buFont typeface="Arial" panose="020B0604020202020204" pitchFamily="34" charset="0"/>
              <a:buChar char="•"/>
            </a:pPr>
            <a:r>
              <a:rPr lang="en-US" dirty="0"/>
              <a:t>Service Method to fetch REST data &amp;</a:t>
            </a:r>
          </a:p>
          <a:p>
            <a:pPr marL="285750" indent="-285750">
              <a:buFont typeface="Arial" panose="020B0604020202020204" pitchFamily="34" charset="0"/>
              <a:buChar char="•"/>
            </a:pPr>
            <a:r>
              <a:rPr lang="en-US" dirty="0"/>
              <a:t>A fallback method to be invoke , if the Service is unavailable.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972650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C224F3-7464-4AAA-A52A-D1ADD0D3F883}"/>
              </a:ext>
            </a:extLst>
          </p:cNvPr>
          <p:cNvPicPr>
            <a:picLocks noChangeAspect="1"/>
          </p:cNvPicPr>
          <p:nvPr/>
        </p:nvPicPr>
        <p:blipFill>
          <a:blip r:embed="rId2"/>
          <a:stretch>
            <a:fillRect/>
          </a:stretch>
        </p:blipFill>
        <p:spPr>
          <a:xfrm>
            <a:off x="447099" y="323536"/>
            <a:ext cx="8249801" cy="4496427"/>
          </a:xfrm>
          <a:prstGeom prst="rect">
            <a:avLst/>
          </a:prstGeom>
        </p:spPr>
      </p:pic>
    </p:spTree>
    <p:extLst>
      <p:ext uri="{BB962C8B-B14F-4D97-AF65-F5344CB8AC3E}">
        <p14:creationId xmlns:p14="http://schemas.microsoft.com/office/powerpoint/2010/main" val="6869710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F402B-A1C1-4372-BE73-74E1C221E04A}"/>
              </a:ext>
            </a:extLst>
          </p:cNvPr>
          <p:cNvSpPr txBox="1"/>
          <p:nvPr/>
        </p:nvSpPr>
        <p:spPr>
          <a:xfrm>
            <a:off x="716844" y="283267"/>
            <a:ext cx="7710312" cy="461665"/>
          </a:xfrm>
          <a:prstGeom prst="rect">
            <a:avLst/>
          </a:prstGeom>
          <a:noFill/>
        </p:spPr>
        <p:txBody>
          <a:bodyPr wrap="square">
            <a:spAutoFit/>
          </a:bodyPr>
          <a:lstStyle/>
          <a:p>
            <a:pPr algn="ctr"/>
            <a:r>
              <a:rPr lang="en-IN" sz="2400" b="1" i="0" dirty="0">
                <a:solidFill>
                  <a:srgbClr val="002060"/>
                </a:solidFill>
                <a:effectLst/>
                <a:latin typeface="Raleway" pitchFamily="2" charset="0"/>
              </a:rPr>
              <a:t>Circuit in Open State – Executes </a:t>
            </a:r>
            <a:r>
              <a:rPr lang="en-IN" sz="2400" b="1" i="0" dirty="0" err="1">
                <a:solidFill>
                  <a:srgbClr val="002060"/>
                </a:solidFill>
                <a:effectLst/>
                <a:latin typeface="Raleway" pitchFamily="2" charset="0"/>
              </a:rPr>
              <a:t>FallBack</a:t>
            </a:r>
            <a:r>
              <a:rPr lang="en-IN" sz="2400" b="1" i="0" dirty="0">
                <a:solidFill>
                  <a:srgbClr val="002060"/>
                </a:solidFill>
                <a:effectLst/>
                <a:latin typeface="Raleway" pitchFamily="2" charset="0"/>
              </a:rPr>
              <a:t> method</a:t>
            </a:r>
            <a:endParaRPr lang="en-IN" sz="2400" dirty="0">
              <a:solidFill>
                <a:srgbClr val="002060"/>
              </a:solidFill>
            </a:endParaRPr>
          </a:p>
        </p:txBody>
      </p:sp>
      <p:pic>
        <p:nvPicPr>
          <p:cNvPr id="4" name="Picture 3">
            <a:extLst>
              <a:ext uri="{FF2B5EF4-FFF2-40B4-BE49-F238E27FC236}">
                <a16:creationId xmlns:a16="http://schemas.microsoft.com/office/drawing/2014/main" id="{FC7C3826-87F8-4766-B6B2-7F6C7A546353}"/>
              </a:ext>
            </a:extLst>
          </p:cNvPr>
          <p:cNvPicPr>
            <a:picLocks noChangeAspect="1"/>
          </p:cNvPicPr>
          <p:nvPr/>
        </p:nvPicPr>
        <p:blipFill>
          <a:blip r:embed="rId2"/>
          <a:stretch>
            <a:fillRect/>
          </a:stretch>
        </p:blipFill>
        <p:spPr>
          <a:xfrm>
            <a:off x="523477" y="764309"/>
            <a:ext cx="8221222" cy="4248743"/>
          </a:xfrm>
          <a:prstGeom prst="rect">
            <a:avLst/>
          </a:prstGeom>
        </p:spPr>
      </p:pic>
    </p:spTree>
    <p:extLst>
      <p:ext uri="{BB962C8B-B14F-4D97-AF65-F5344CB8AC3E}">
        <p14:creationId xmlns:p14="http://schemas.microsoft.com/office/powerpoint/2010/main" val="36606070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232CE6-7C8C-4DA4-9C83-96008B073D71}"/>
              </a:ext>
            </a:extLst>
          </p:cNvPr>
          <p:cNvSpPr txBox="1"/>
          <p:nvPr/>
        </p:nvSpPr>
        <p:spPr>
          <a:xfrm>
            <a:off x="2003778" y="312045"/>
            <a:ext cx="4572000" cy="461665"/>
          </a:xfrm>
          <a:prstGeom prst="rect">
            <a:avLst/>
          </a:prstGeom>
          <a:noFill/>
        </p:spPr>
        <p:txBody>
          <a:bodyPr wrap="square">
            <a:spAutoFit/>
          </a:bodyPr>
          <a:lstStyle/>
          <a:p>
            <a:pPr algn="ctr"/>
            <a:r>
              <a:rPr lang="en-IN" sz="2400" b="1" i="0" dirty="0" err="1">
                <a:solidFill>
                  <a:srgbClr val="313B77"/>
                </a:solidFill>
                <a:effectLst/>
                <a:latin typeface="Raleway" pitchFamily="2" charset="0"/>
              </a:rPr>
              <a:t>Hystrix</a:t>
            </a:r>
            <a:r>
              <a:rPr lang="en-IN" sz="2400" b="1" i="0" dirty="0">
                <a:solidFill>
                  <a:srgbClr val="313B77"/>
                </a:solidFill>
                <a:effectLst/>
                <a:latin typeface="Raleway" pitchFamily="2" charset="0"/>
              </a:rPr>
              <a:t> Dashboard</a:t>
            </a:r>
          </a:p>
        </p:txBody>
      </p:sp>
      <p:sp>
        <p:nvSpPr>
          <p:cNvPr id="5" name="TextBox 4">
            <a:extLst>
              <a:ext uri="{FF2B5EF4-FFF2-40B4-BE49-F238E27FC236}">
                <a16:creationId xmlns:a16="http://schemas.microsoft.com/office/drawing/2014/main" id="{A26E13BA-297A-4FB7-AE5C-0412952E2442}"/>
              </a:ext>
            </a:extLst>
          </p:cNvPr>
          <p:cNvSpPr txBox="1"/>
          <p:nvPr/>
        </p:nvSpPr>
        <p:spPr>
          <a:xfrm>
            <a:off x="214488" y="912546"/>
            <a:ext cx="7778044" cy="646331"/>
          </a:xfrm>
          <a:prstGeom prst="rect">
            <a:avLst/>
          </a:prstGeom>
          <a:noFill/>
        </p:spPr>
        <p:txBody>
          <a:bodyPr wrap="square">
            <a:spAutoFit/>
          </a:bodyPr>
          <a:lstStyle/>
          <a:p>
            <a:pPr marL="285750" indent="-285750">
              <a:buFont typeface="Arial" panose="020B0604020202020204" pitchFamily="34" charset="0"/>
              <a:buChar char="•"/>
            </a:pPr>
            <a:r>
              <a:rPr lang="en-IN" dirty="0"/>
              <a:t>As we have added </a:t>
            </a:r>
            <a:r>
              <a:rPr lang="en-IN" dirty="0" err="1"/>
              <a:t>hystrix</a:t>
            </a:r>
            <a:r>
              <a:rPr lang="en-IN" dirty="0"/>
              <a:t> dashboard dependency, </a:t>
            </a:r>
            <a:r>
              <a:rPr lang="en-IN" dirty="0" err="1"/>
              <a:t>hystrix</a:t>
            </a:r>
            <a:r>
              <a:rPr lang="en-IN" dirty="0"/>
              <a:t> has provided one nice Dashboard and a </a:t>
            </a:r>
            <a:r>
              <a:rPr lang="en-IN" dirty="0" err="1"/>
              <a:t>Hystrix</a:t>
            </a:r>
            <a:r>
              <a:rPr lang="en-IN" dirty="0"/>
              <a:t> Stream in the bellow URLS:</a:t>
            </a:r>
          </a:p>
        </p:txBody>
      </p:sp>
      <p:pic>
        <p:nvPicPr>
          <p:cNvPr id="6" name="Picture 5">
            <a:extLst>
              <a:ext uri="{FF2B5EF4-FFF2-40B4-BE49-F238E27FC236}">
                <a16:creationId xmlns:a16="http://schemas.microsoft.com/office/drawing/2014/main" id="{12622C89-A9CA-4876-BB69-EF1F7483FFC6}"/>
              </a:ext>
            </a:extLst>
          </p:cNvPr>
          <p:cNvPicPr>
            <a:picLocks noChangeAspect="1"/>
          </p:cNvPicPr>
          <p:nvPr/>
        </p:nvPicPr>
        <p:blipFill>
          <a:blip r:embed="rId2"/>
          <a:stretch>
            <a:fillRect/>
          </a:stretch>
        </p:blipFill>
        <p:spPr>
          <a:xfrm>
            <a:off x="1085094" y="1697713"/>
            <a:ext cx="6036831" cy="2957200"/>
          </a:xfrm>
          <a:prstGeom prst="rect">
            <a:avLst/>
          </a:prstGeom>
        </p:spPr>
      </p:pic>
      <p:sp>
        <p:nvSpPr>
          <p:cNvPr id="8" name="TextBox 7">
            <a:extLst>
              <a:ext uri="{FF2B5EF4-FFF2-40B4-BE49-F238E27FC236}">
                <a16:creationId xmlns:a16="http://schemas.microsoft.com/office/drawing/2014/main" id="{548A6263-8505-4BDA-8EA1-59981047C063}"/>
              </a:ext>
            </a:extLst>
          </p:cNvPr>
          <p:cNvSpPr txBox="1"/>
          <p:nvPr/>
        </p:nvSpPr>
        <p:spPr>
          <a:xfrm>
            <a:off x="538947" y="4436359"/>
            <a:ext cx="7724519" cy="369332"/>
          </a:xfrm>
          <a:prstGeom prst="rect">
            <a:avLst/>
          </a:prstGeom>
          <a:noFill/>
        </p:spPr>
        <p:txBody>
          <a:bodyPr wrap="square">
            <a:spAutoFit/>
          </a:bodyPr>
          <a:lstStyle/>
          <a:p>
            <a:r>
              <a:rPr lang="en-IN" b="1" i="0" u="none" strike="noStrike" dirty="0">
                <a:solidFill>
                  <a:srgbClr val="0556F3"/>
                </a:solidFill>
                <a:effectLst/>
                <a:latin typeface="Raleway" pitchFamily="2" charset="0"/>
                <a:hlinkClick r:id="rId3"/>
              </a:rPr>
              <a:t>http://localhost:9098/hystrix</a:t>
            </a:r>
            <a:r>
              <a:rPr lang="en-IN" b="0" i="0" dirty="0">
                <a:solidFill>
                  <a:srgbClr val="243B53"/>
                </a:solidFill>
                <a:effectLst/>
                <a:latin typeface="Raleway" pitchFamily="2" charset="0"/>
              </a:rPr>
              <a:t> – This is visual dashboard initial state.</a:t>
            </a:r>
            <a:endParaRPr lang="en-IN" dirty="0"/>
          </a:p>
        </p:txBody>
      </p:sp>
    </p:spTree>
    <p:extLst>
      <p:ext uri="{BB962C8B-B14F-4D97-AF65-F5344CB8AC3E}">
        <p14:creationId xmlns:p14="http://schemas.microsoft.com/office/powerpoint/2010/main" val="2157981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llenges of Monolithic Architecture">
            <a:extLst>
              <a:ext uri="{FF2B5EF4-FFF2-40B4-BE49-F238E27FC236}">
                <a16:creationId xmlns:a16="http://schemas.microsoft.com/office/drawing/2014/main" id="{900A4628-77FA-432E-9ADD-6D09E8A49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350" y="1258061"/>
            <a:ext cx="4572000" cy="36663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D5F9DB5-3820-49E8-8FEC-37A173A05ED8}"/>
              </a:ext>
            </a:extLst>
          </p:cNvPr>
          <p:cNvSpPr txBox="1"/>
          <p:nvPr/>
        </p:nvSpPr>
        <p:spPr>
          <a:xfrm>
            <a:off x="1081087" y="410646"/>
            <a:ext cx="6981825" cy="523220"/>
          </a:xfrm>
          <a:prstGeom prst="rect">
            <a:avLst/>
          </a:prstGeom>
          <a:noFill/>
        </p:spPr>
        <p:txBody>
          <a:bodyPr wrap="square">
            <a:spAutoFit/>
          </a:bodyPr>
          <a:lstStyle/>
          <a:p>
            <a:r>
              <a:rPr lang="en-IN" sz="2800" b="1"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a:t>
            </a:r>
            <a:r>
              <a:rPr lang="en-IN" sz="28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hallenges of Monolithic Architecture</a:t>
            </a:r>
            <a:endParaRPr lang="en-IN" sz="2800" b="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718336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B77162-C9AB-4046-9F62-A22BB0E54853}"/>
              </a:ext>
            </a:extLst>
          </p:cNvPr>
          <p:cNvSpPr txBox="1"/>
          <p:nvPr/>
        </p:nvSpPr>
        <p:spPr>
          <a:xfrm>
            <a:off x="1354667" y="278178"/>
            <a:ext cx="6728178" cy="461665"/>
          </a:xfrm>
          <a:prstGeom prst="rect">
            <a:avLst/>
          </a:prstGeom>
          <a:noFill/>
        </p:spPr>
        <p:txBody>
          <a:bodyPr wrap="square">
            <a:spAutoFit/>
          </a:bodyPr>
          <a:lstStyle/>
          <a:p>
            <a:pPr algn="ctr"/>
            <a:r>
              <a:rPr lang="en-IN" sz="2400" b="1" dirty="0">
                <a:solidFill>
                  <a:srgbClr val="002060"/>
                </a:solidFill>
              </a:rPr>
              <a:t>Dynamic Visual Representation of the Circuit</a:t>
            </a:r>
          </a:p>
        </p:txBody>
      </p:sp>
      <p:sp>
        <p:nvSpPr>
          <p:cNvPr id="7" name="TextBox 6">
            <a:extLst>
              <a:ext uri="{FF2B5EF4-FFF2-40B4-BE49-F238E27FC236}">
                <a16:creationId xmlns:a16="http://schemas.microsoft.com/office/drawing/2014/main" id="{CBD9881B-A5C6-4071-84C8-E6C171A89E9D}"/>
              </a:ext>
            </a:extLst>
          </p:cNvPr>
          <p:cNvSpPr txBox="1"/>
          <p:nvPr/>
        </p:nvSpPr>
        <p:spPr>
          <a:xfrm>
            <a:off x="728133" y="819539"/>
            <a:ext cx="7529688" cy="1200329"/>
          </a:xfrm>
          <a:prstGeom prst="rect">
            <a:avLst/>
          </a:prstGeom>
          <a:noFill/>
        </p:spPr>
        <p:txBody>
          <a:bodyPr wrap="square">
            <a:spAutoFit/>
          </a:bodyPr>
          <a:lstStyle/>
          <a:p>
            <a:r>
              <a:rPr lang="en-IN" b="0" i="0" dirty="0">
                <a:solidFill>
                  <a:srgbClr val="243B53"/>
                </a:solidFill>
                <a:effectLst/>
                <a:latin typeface="Raleway" pitchFamily="2" charset="0"/>
              </a:rPr>
              <a:t>Now add </a:t>
            </a:r>
            <a:r>
              <a:rPr lang="en-IN" b="0" i="0" u="none" strike="noStrike" dirty="0">
                <a:solidFill>
                  <a:srgbClr val="0556F3"/>
                </a:solidFill>
                <a:effectLst/>
                <a:latin typeface="Raleway" pitchFamily="2" charset="0"/>
                <a:hlinkClick r:id="rId2"/>
              </a:rPr>
              <a:t>http://localhost:9098/hystrix.stream</a:t>
            </a:r>
            <a:r>
              <a:rPr lang="en-IN" b="0" i="0" dirty="0">
                <a:solidFill>
                  <a:srgbClr val="243B53"/>
                </a:solidFill>
                <a:effectLst/>
                <a:latin typeface="Raleway" pitchFamily="2" charset="0"/>
              </a:rPr>
              <a:t> in dashboard to get a meaningful dynamic visual representation of the circuit being monitored by the </a:t>
            </a:r>
            <a:r>
              <a:rPr lang="en-IN" b="0" i="0" dirty="0" err="1">
                <a:solidFill>
                  <a:srgbClr val="243B53"/>
                </a:solidFill>
                <a:effectLst/>
                <a:latin typeface="Raleway" pitchFamily="2" charset="0"/>
              </a:rPr>
              <a:t>Hystrix</a:t>
            </a:r>
            <a:r>
              <a:rPr lang="en-IN" b="0" i="0" dirty="0">
                <a:solidFill>
                  <a:srgbClr val="243B53"/>
                </a:solidFill>
                <a:effectLst/>
                <a:latin typeface="Raleway" pitchFamily="2" charset="0"/>
              </a:rPr>
              <a:t> component. </a:t>
            </a:r>
          </a:p>
          <a:p>
            <a:r>
              <a:rPr lang="en-IN" b="0" i="0" dirty="0">
                <a:solidFill>
                  <a:srgbClr val="243B53"/>
                </a:solidFill>
                <a:effectLst/>
                <a:latin typeface="Raleway" pitchFamily="2" charset="0"/>
              </a:rPr>
              <a:t>Visual Dashboard after providing the Stream input in the home page</a:t>
            </a:r>
            <a:endParaRPr lang="en-IN" dirty="0"/>
          </a:p>
        </p:txBody>
      </p:sp>
      <p:pic>
        <p:nvPicPr>
          <p:cNvPr id="8" name="Picture 7">
            <a:extLst>
              <a:ext uri="{FF2B5EF4-FFF2-40B4-BE49-F238E27FC236}">
                <a16:creationId xmlns:a16="http://schemas.microsoft.com/office/drawing/2014/main" id="{743F058A-091F-49B2-8D2D-DC896287BC1F}"/>
              </a:ext>
            </a:extLst>
          </p:cNvPr>
          <p:cNvPicPr>
            <a:picLocks noChangeAspect="1"/>
          </p:cNvPicPr>
          <p:nvPr/>
        </p:nvPicPr>
        <p:blipFill>
          <a:blip r:embed="rId3"/>
          <a:stretch>
            <a:fillRect/>
          </a:stretch>
        </p:blipFill>
        <p:spPr>
          <a:xfrm>
            <a:off x="1388533" y="2304491"/>
            <a:ext cx="6366933" cy="2189364"/>
          </a:xfrm>
          <a:prstGeom prst="rect">
            <a:avLst/>
          </a:prstGeom>
        </p:spPr>
      </p:pic>
    </p:spTree>
    <p:extLst>
      <p:ext uri="{BB962C8B-B14F-4D97-AF65-F5344CB8AC3E}">
        <p14:creationId xmlns:p14="http://schemas.microsoft.com/office/powerpoint/2010/main" val="21212602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9E7306-5540-4522-804E-F74329E033B4}"/>
              </a:ext>
            </a:extLst>
          </p:cNvPr>
          <p:cNvSpPr txBox="1"/>
          <p:nvPr/>
        </p:nvSpPr>
        <p:spPr>
          <a:xfrm>
            <a:off x="1761066" y="286434"/>
            <a:ext cx="5091289" cy="461665"/>
          </a:xfrm>
          <a:prstGeom prst="rect">
            <a:avLst/>
          </a:prstGeom>
          <a:noFill/>
        </p:spPr>
        <p:txBody>
          <a:bodyPr wrap="square">
            <a:spAutoFit/>
          </a:bodyPr>
          <a:lstStyle/>
          <a:p>
            <a:pPr algn="ctr"/>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Components of Microservices</a:t>
            </a:r>
            <a:endParaRPr lang="en-IN" sz="2400" b="1"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DC73091D-13DD-4064-8D7B-938F81C3CFCF}"/>
              </a:ext>
            </a:extLst>
          </p:cNvPr>
          <p:cNvSpPr txBox="1"/>
          <p:nvPr/>
        </p:nvSpPr>
        <p:spPr>
          <a:xfrm>
            <a:off x="371121" y="1219537"/>
            <a:ext cx="4020256" cy="292387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en-IN" sz="2000" b="1" i="0" dirty="0">
                <a:solidFill>
                  <a:srgbClr val="610B4B"/>
                </a:solidFill>
                <a:effectLst/>
                <a:latin typeface="erdana"/>
              </a:rPr>
              <a:t>Netflix </a:t>
            </a:r>
            <a:r>
              <a:rPr lang="en-IN" sz="2000" b="1" i="0" dirty="0" err="1">
                <a:solidFill>
                  <a:srgbClr val="610B4B"/>
                </a:solidFill>
                <a:effectLst/>
                <a:latin typeface="erdana"/>
              </a:rPr>
              <a:t>Zuul</a:t>
            </a:r>
            <a:r>
              <a:rPr lang="en-IN" sz="2000" b="1" i="0" dirty="0">
                <a:solidFill>
                  <a:srgbClr val="610B4B"/>
                </a:solidFill>
                <a:effectLst/>
                <a:latin typeface="erdana"/>
              </a:rPr>
              <a:t> API Gateway Server</a:t>
            </a:r>
          </a:p>
          <a:p>
            <a:pPr marL="285750" indent="-285750" algn="just">
              <a:buFont typeface="Arial" panose="020B0604020202020204" pitchFamily="34" charset="0"/>
              <a:buChar char="•"/>
            </a:pPr>
            <a:endParaRPr lang="en-IN" sz="2000" b="1" i="0" dirty="0">
              <a:solidFill>
                <a:srgbClr val="610B4B"/>
              </a:solidFill>
              <a:effectLst/>
              <a:latin typeface="erdana"/>
            </a:endParaRPr>
          </a:p>
          <a:p>
            <a:pPr marL="285750" indent="-285750" algn="just">
              <a:buFont typeface="Arial" panose="020B0604020202020204" pitchFamily="34" charset="0"/>
              <a:buChar char="•"/>
            </a:pPr>
            <a:r>
              <a:rPr lang="en-IN" b="0" i="0" dirty="0">
                <a:solidFill>
                  <a:srgbClr val="333333"/>
                </a:solidFill>
                <a:effectLst/>
                <a:latin typeface="inter-regular"/>
              </a:rPr>
              <a:t>Netflix </a:t>
            </a:r>
            <a:r>
              <a:rPr lang="en-IN" b="0" i="0" dirty="0" err="1">
                <a:solidFill>
                  <a:srgbClr val="333333"/>
                </a:solidFill>
                <a:effectLst/>
                <a:latin typeface="inter-regular"/>
              </a:rPr>
              <a:t>Zuul</a:t>
            </a:r>
            <a:r>
              <a:rPr lang="en-IN" b="0" i="0" dirty="0">
                <a:solidFill>
                  <a:srgbClr val="333333"/>
                </a:solidFill>
                <a:effectLst/>
                <a:latin typeface="inter-regular"/>
              </a:rPr>
              <a:t> Server is a gateway server from where all the client request has passed through. </a:t>
            </a:r>
          </a:p>
          <a:p>
            <a:pPr marL="285750" indent="-285750" algn="just">
              <a:buFont typeface="Arial" panose="020B0604020202020204" pitchFamily="34" charset="0"/>
              <a:buChar char="•"/>
            </a:pPr>
            <a:r>
              <a:rPr lang="en-IN" b="0" i="0" dirty="0">
                <a:solidFill>
                  <a:srgbClr val="333333"/>
                </a:solidFill>
                <a:effectLst/>
                <a:latin typeface="inter-regular"/>
              </a:rPr>
              <a:t>It acts as a unified interface to a client. </a:t>
            </a:r>
          </a:p>
          <a:p>
            <a:pPr marL="285750" indent="-285750" algn="just">
              <a:buFont typeface="Arial" panose="020B0604020202020204" pitchFamily="34" charset="0"/>
              <a:buChar char="•"/>
            </a:pPr>
            <a:r>
              <a:rPr lang="en-IN" b="0" i="0" dirty="0">
                <a:solidFill>
                  <a:srgbClr val="333333"/>
                </a:solidFill>
                <a:effectLst/>
                <a:latin typeface="inter-regular"/>
              </a:rPr>
              <a:t>It also has an inbuilt load balancer to load the balance of all incoming request from the client.</a:t>
            </a:r>
          </a:p>
        </p:txBody>
      </p:sp>
      <p:pic>
        <p:nvPicPr>
          <p:cNvPr id="20482" name="Picture 2" descr="Zuul Functionality, Routing, Proxy and Filters | by Jegasingam  Jeyanthasingam | Medium">
            <a:extLst>
              <a:ext uri="{FF2B5EF4-FFF2-40B4-BE49-F238E27FC236}">
                <a16:creationId xmlns:a16="http://schemas.microsoft.com/office/drawing/2014/main" id="{92CEB4F3-321F-4CDF-9DAB-B843CB9EE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626" y="1655506"/>
            <a:ext cx="4020256" cy="23597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753537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08E131-C1B7-445A-8EB1-222C0E60755D}"/>
              </a:ext>
            </a:extLst>
          </p:cNvPr>
          <p:cNvSpPr txBox="1"/>
          <p:nvPr/>
        </p:nvSpPr>
        <p:spPr>
          <a:xfrm>
            <a:off x="2286000" y="379778"/>
            <a:ext cx="4572000" cy="461665"/>
          </a:xfrm>
          <a:prstGeom prst="rect">
            <a:avLst/>
          </a:prstGeom>
          <a:noFill/>
        </p:spPr>
        <p:txBody>
          <a:bodyPr wrap="square">
            <a:spAutoFit/>
          </a:bodyPr>
          <a:lstStyle/>
          <a:p>
            <a:pPr algn="ctr"/>
            <a:r>
              <a:rPr lang="en-IN" sz="2400" b="1" i="0" dirty="0">
                <a:solidFill>
                  <a:srgbClr val="002060"/>
                </a:solidFill>
                <a:effectLst/>
                <a:latin typeface="erdana"/>
              </a:rPr>
              <a:t>Netflix </a:t>
            </a:r>
            <a:r>
              <a:rPr lang="en-IN" sz="2400" b="1" i="0" dirty="0" err="1">
                <a:solidFill>
                  <a:srgbClr val="002060"/>
                </a:solidFill>
                <a:effectLst/>
                <a:latin typeface="erdana"/>
              </a:rPr>
              <a:t>Zuul</a:t>
            </a:r>
            <a:r>
              <a:rPr lang="en-IN" sz="2400" b="1" i="0" dirty="0">
                <a:solidFill>
                  <a:srgbClr val="002060"/>
                </a:solidFill>
                <a:effectLst/>
                <a:latin typeface="erdana"/>
              </a:rPr>
              <a:t> API Gateway Server</a:t>
            </a:r>
          </a:p>
        </p:txBody>
      </p:sp>
      <p:graphicFrame>
        <p:nvGraphicFramePr>
          <p:cNvPr id="9" name="Diagram 8">
            <a:extLst>
              <a:ext uri="{FF2B5EF4-FFF2-40B4-BE49-F238E27FC236}">
                <a16:creationId xmlns:a16="http://schemas.microsoft.com/office/drawing/2014/main" id="{EB9F5EAA-E636-4519-9B5D-524ED8920545}"/>
              </a:ext>
            </a:extLst>
          </p:cNvPr>
          <p:cNvGraphicFramePr/>
          <p:nvPr>
            <p:extLst>
              <p:ext uri="{D42A27DB-BD31-4B8C-83A1-F6EECF244321}">
                <p14:modId xmlns:p14="http://schemas.microsoft.com/office/powerpoint/2010/main" val="765118812"/>
              </p:ext>
            </p:extLst>
          </p:nvPr>
        </p:nvGraphicFramePr>
        <p:xfrm>
          <a:off x="688622" y="1054078"/>
          <a:ext cx="8026400" cy="3574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34600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01FA97-7598-4D6A-AADF-894460CB5140}"/>
              </a:ext>
            </a:extLst>
          </p:cNvPr>
          <p:cNvPicPr>
            <a:picLocks noChangeAspect="1"/>
          </p:cNvPicPr>
          <p:nvPr/>
        </p:nvPicPr>
        <p:blipFill>
          <a:blip r:embed="rId2"/>
          <a:stretch>
            <a:fillRect/>
          </a:stretch>
        </p:blipFill>
        <p:spPr>
          <a:xfrm>
            <a:off x="1281112" y="333375"/>
            <a:ext cx="6581775" cy="4476750"/>
          </a:xfrm>
          <a:prstGeom prst="rect">
            <a:avLst/>
          </a:prstGeom>
        </p:spPr>
      </p:pic>
    </p:spTree>
    <p:extLst>
      <p:ext uri="{BB962C8B-B14F-4D97-AF65-F5344CB8AC3E}">
        <p14:creationId xmlns:p14="http://schemas.microsoft.com/office/powerpoint/2010/main" val="21660966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35BD82-0356-4269-A606-21ED97904BE7}"/>
              </a:ext>
            </a:extLst>
          </p:cNvPr>
          <p:cNvSpPr txBox="1"/>
          <p:nvPr/>
        </p:nvSpPr>
        <p:spPr>
          <a:xfrm>
            <a:off x="1038578" y="399324"/>
            <a:ext cx="7134578" cy="461665"/>
          </a:xfrm>
          <a:prstGeom prst="rect">
            <a:avLst/>
          </a:prstGeom>
          <a:noFill/>
        </p:spPr>
        <p:txBody>
          <a:bodyPr wrap="square">
            <a:spAutoFit/>
          </a:bodyPr>
          <a:lstStyle/>
          <a:p>
            <a:pPr algn="ctr"/>
            <a:r>
              <a:rPr lang="en-IN" sz="2400" b="1" i="0" dirty="0">
                <a:solidFill>
                  <a:srgbClr val="313B77"/>
                </a:solidFill>
                <a:effectLst/>
                <a:latin typeface="Raleway" pitchFamily="2" charset="0"/>
              </a:rPr>
              <a:t>Where </a:t>
            </a:r>
            <a:r>
              <a:rPr lang="en-IN" sz="2400" b="1" i="0" dirty="0" err="1">
                <a:solidFill>
                  <a:srgbClr val="313B77"/>
                </a:solidFill>
                <a:effectLst/>
                <a:latin typeface="Raleway" pitchFamily="2" charset="0"/>
              </a:rPr>
              <a:t>Zuul</a:t>
            </a:r>
            <a:r>
              <a:rPr lang="en-IN" sz="2400" b="1" i="0" dirty="0">
                <a:solidFill>
                  <a:srgbClr val="313B77"/>
                </a:solidFill>
                <a:effectLst/>
                <a:latin typeface="Raleway" pitchFamily="2" charset="0"/>
              </a:rPr>
              <a:t> fits in microservices ecosystem?</a:t>
            </a:r>
          </a:p>
        </p:txBody>
      </p:sp>
      <p:sp>
        <p:nvSpPr>
          <p:cNvPr id="7" name="TextBox 6">
            <a:extLst>
              <a:ext uri="{FF2B5EF4-FFF2-40B4-BE49-F238E27FC236}">
                <a16:creationId xmlns:a16="http://schemas.microsoft.com/office/drawing/2014/main" id="{74A9D435-B1EE-40FA-9C97-82F44B6645AC}"/>
              </a:ext>
            </a:extLst>
          </p:cNvPr>
          <p:cNvSpPr txBox="1"/>
          <p:nvPr/>
        </p:nvSpPr>
        <p:spPr>
          <a:xfrm>
            <a:off x="671689" y="943045"/>
            <a:ext cx="7800622" cy="369331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Font typeface="Arial" panose="020B0604020202020204" pitchFamily="34" charset="0"/>
              <a:buChar char="•"/>
            </a:pPr>
            <a:r>
              <a:rPr lang="en-IN" dirty="0"/>
              <a:t>A common problem, when building microservices, is to provide a unique gateway to the client applications of your system. </a:t>
            </a:r>
          </a:p>
          <a:p>
            <a:pPr marL="285750" indent="-285750">
              <a:buFont typeface="Arial" panose="020B0604020202020204" pitchFamily="34" charset="0"/>
              <a:buChar char="•"/>
            </a:pPr>
            <a:r>
              <a:rPr lang="en-IN" dirty="0"/>
              <a:t>The fact that your services are split into small microservices apps that shouldn’t be visible to users otherwise it may result in substantial development/maintenance efforts. </a:t>
            </a:r>
          </a:p>
          <a:p>
            <a:pPr marL="285750" indent="-285750">
              <a:buFont typeface="Arial" panose="020B0604020202020204" pitchFamily="34" charset="0"/>
              <a:buChar char="•"/>
            </a:pPr>
            <a:r>
              <a:rPr lang="en-IN" dirty="0"/>
              <a:t>Also there are scenarios when whole ecosystem network traffic may be passing through a single point which could impact the performance of the cluster.</a:t>
            </a:r>
          </a:p>
          <a:p>
            <a:endParaRPr lang="en-IN" dirty="0"/>
          </a:p>
          <a:p>
            <a:pPr marL="285750" indent="-285750">
              <a:buFont typeface="Arial" panose="020B0604020202020204" pitchFamily="34" charset="0"/>
              <a:buChar char="•"/>
            </a:pPr>
            <a:r>
              <a:rPr lang="en-IN" dirty="0"/>
              <a:t>To solve this problem, Netflix (a major adopter of microservices) created and open-sourced its </a:t>
            </a:r>
            <a:r>
              <a:rPr lang="en-IN" b="1" dirty="0" err="1">
                <a:solidFill>
                  <a:srgbClr val="C00000"/>
                </a:solidFill>
              </a:rPr>
              <a:t>Zuul</a:t>
            </a:r>
            <a:r>
              <a:rPr lang="en-IN" b="1" dirty="0">
                <a:solidFill>
                  <a:srgbClr val="C00000"/>
                </a:solidFill>
              </a:rPr>
              <a:t> proxy server </a:t>
            </a:r>
            <a:r>
              <a:rPr lang="en-IN" dirty="0"/>
              <a:t>and later Spring under Pivotal has adapted this in its spring cloud stack and enabled us to use </a:t>
            </a:r>
            <a:r>
              <a:rPr lang="en-IN" dirty="0" err="1"/>
              <a:t>zuul</a:t>
            </a:r>
            <a:r>
              <a:rPr lang="en-IN" dirty="0"/>
              <a:t> easily and effectively with just few simple steps.</a:t>
            </a:r>
          </a:p>
        </p:txBody>
      </p:sp>
    </p:spTree>
    <p:extLst>
      <p:ext uri="{BB962C8B-B14F-4D97-AF65-F5344CB8AC3E}">
        <p14:creationId xmlns:p14="http://schemas.microsoft.com/office/powerpoint/2010/main" val="42091349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7C653B-A26C-4379-B53C-4F20E079EE7C}"/>
              </a:ext>
            </a:extLst>
          </p:cNvPr>
          <p:cNvSpPr txBox="1"/>
          <p:nvPr/>
        </p:nvSpPr>
        <p:spPr>
          <a:xfrm>
            <a:off x="1038578" y="399324"/>
            <a:ext cx="7134578" cy="461665"/>
          </a:xfrm>
          <a:prstGeom prst="rect">
            <a:avLst/>
          </a:prstGeom>
          <a:noFill/>
        </p:spPr>
        <p:txBody>
          <a:bodyPr wrap="square">
            <a:spAutoFit/>
          </a:bodyPr>
          <a:lstStyle/>
          <a:p>
            <a:pPr algn="ctr"/>
            <a:r>
              <a:rPr lang="en-IN" sz="2400" b="1" i="0" dirty="0" err="1">
                <a:solidFill>
                  <a:srgbClr val="313B77"/>
                </a:solidFill>
                <a:effectLst/>
                <a:latin typeface="Raleway" pitchFamily="2" charset="0"/>
              </a:rPr>
              <a:t>Itroduction</a:t>
            </a:r>
            <a:r>
              <a:rPr lang="en-IN" sz="2400" b="1" i="0" dirty="0">
                <a:solidFill>
                  <a:srgbClr val="313B77"/>
                </a:solidFill>
                <a:effectLst/>
                <a:latin typeface="Raleway" pitchFamily="2" charset="0"/>
              </a:rPr>
              <a:t> to </a:t>
            </a:r>
            <a:r>
              <a:rPr lang="en-IN" sz="2400" b="1" i="0" dirty="0" err="1">
                <a:solidFill>
                  <a:srgbClr val="313B77"/>
                </a:solidFill>
                <a:effectLst/>
                <a:latin typeface="Raleway" pitchFamily="2" charset="0"/>
              </a:rPr>
              <a:t>Zuul</a:t>
            </a:r>
            <a:endParaRPr lang="en-IN" sz="2400" b="1" i="0" dirty="0">
              <a:solidFill>
                <a:srgbClr val="313B77"/>
              </a:solidFill>
              <a:effectLst/>
              <a:latin typeface="Raleway" pitchFamily="2" charset="0"/>
            </a:endParaRPr>
          </a:p>
        </p:txBody>
      </p:sp>
      <p:sp>
        <p:nvSpPr>
          <p:cNvPr id="6" name="TextBox 5">
            <a:extLst>
              <a:ext uri="{FF2B5EF4-FFF2-40B4-BE49-F238E27FC236}">
                <a16:creationId xmlns:a16="http://schemas.microsoft.com/office/drawing/2014/main" id="{CC8460AC-4164-43DF-9F77-E0A5F50600E2}"/>
              </a:ext>
            </a:extLst>
          </p:cNvPr>
          <p:cNvSpPr txBox="1"/>
          <p:nvPr/>
        </p:nvSpPr>
        <p:spPr>
          <a:xfrm>
            <a:off x="462844" y="1153152"/>
            <a:ext cx="8365067" cy="313932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buFont typeface="Arial" panose="020B0604020202020204" pitchFamily="34" charset="0"/>
              <a:buChar char="•"/>
            </a:pPr>
            <a:r>
              <a:rPr lang="en-IN" dirty="0" err="1"/>
              <a:t>Zuul</a:t>
            </a:r>
            <a:r>
              <a:rPr lang="en-IN" dirty="0"/>
              <a:t> is an edge service that proxies requests to multiple backing services. </a:t>
            </a:r>
            <a:br>
              <a:rPr lang="en-IN" dirty="0"/>
            </a:br>
            <a:endParaRPr lang="en-IN" dirty="0"/>
          </a:p>
          <a:p>
            <a:pPr marL="285750" indent="-285750">
              <a:buFont typeface="Arial" panose="020B0604020202020204" pitchFamily="34" charset="0"/>
              <a:buChar char="•"/>
            </a:pPr>
            <a:r>
              <a:rPr lang="en-IN" dirty="0"/>
              <a:t>It provides a unified “front door” to your ecosystem, which allows any browser, mobile app or other user interface to consume services from multiple hosts. </a:t>
            </a:r>
            <a:br>
              <a:rPr lang="en-IN" dirty="0"/>
            </a:br>
            <a:endParaRPr lang="en-IN" dirty="0"/>
          </a:p>
          <a:p>
            <a:pPr marL="285750" indent="-285750">
              <a:buFont typeface="Arial" panose="020B0604020202020204" pitchFamily="34" charset="0"/>
              <a:buChar char="•"/>
            </a:pPr>
            <a:r>
              <a:rPr lang="en-IN" dirty="0"/>
              <a:t>You can integrate </a:t>
            </a:r>
            <a:r>
              <a:rPr lang="en-IN" dirty="0" err="1"/>
              <a:t>Zuul</a:t>
            </a:r>
            <a:r>
              <a:rPr lang="en-IN" dirty="0"/>
              <a:t> with other Netflix stack components like </a:t>
            </a:r>
            <a:r>
              <a:rPr lang="en-IN" dirty="0" err="1"/>
              <a:t>Hystrix</a:t>
            </a:r>
            <a:r>
              <a:rPr lang="en-IN" dirty="0"/>
              <a:t> for fault tolerance and Eureka for service discovery or use it to manage routing rules, filters and load balancing across your system. </a:t>
            </a:r>
            <a:br>
              <a:rPr lang="en-IN" dirty="0"/>
            </a:br>
            <a:endParaRPr lang="en-IN" dirty="0"/>
          </a:p>
          <a:p>
            <a:pPr marL="285750" indent="-285750">
              <a:buFont typeface="Arial" panose="020B0604020202020204" pitchFamily="34" charset="0"/>
              <a:buChar char="•"/>
            </a:pPr>
            <a:r>
              <a:rPr lang="en-IN" dirty="0"/>
              <a:t>Most importantly all of those components are well adapted by spring framework through spring boot/cloud approach.</a:t>
            </a:r>
          </a:p>
        </p:txBody>
      </p:sp>
    </p:spTree>
    <p:extLst>
      <p:ext uri="{BB962C8B-B14F-4D97-AF65-F5344CB8AC3E}">
        <p14:creationId xmlns:p14="http://schemas.microsoft.com/office/powerpoint/2010/main" val="36736198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358BBB-88FA-4763-9B2D-F0B07B9BE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15" y="413279"/>
            <a:ext cx="7400925" cy="447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6372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BE22F0-7B72-4AF9-931D-7009EE6535DC}"/>
              </a:ext>
            </a:extLst>
          </p:cNvPr>
          <p:cNvSpPr txBox="1"/>
          <p:nvPr/>
        </p:nvSpPr>
        <p:spPr>
          <a:xfrm>
            <a:off x="2150533" y="244311"/>
            <a:ext cx="4572000" cy="461665"/>
          </a:xfrm>
          <a:prstGeom prst="rect">
            <a:avLst/>
          </a:prstGeom>
          <a:noFill/>
        </p:spPr>
        <p:txBody>
          <a:bodyPr wrap="square">
            <a:spAutoFit/>
          </a:bodyPr>
          <a:lstStyle/>
          <a:p>
            <a:pPr algn="ctr"/>
            <a:r>
              <a:rPr lang="en-IN" sz="2400" b="1" i="0" dirty="0">
                <a:solidFill>
                  <a:srgbClr val="313B77"/>
                </a:solidFill>
                <a:effectLst/>
                <a:latin typeface="Raleway" pitchFamily="2" charset="0"/>
              </a:rPr>
              <a:t> </a:t>
            </a:r>
            <a:r>
              <a:rPr lang="en-IN" sz="2400" b="1" i="0" dirty="0" err="1">
                <a:solidFill>
                  <a:srgbClr val="313B77"/>
                </a:solidFill>
                <a:effectLst/>
                <a:latin typeface="Raleway" pitchFamily="2" charset="0"/>
              </a:rPr>
              <a:t>Zuul</a:t>
            </a:r>
            <a:r>
              <a:rPr lang="en-IN" sz="2400" b="1" i="0" dirty="0">
                <a:solidFill>
                  <a:srgbClr val="313B77"/>
                </a:solidFill>
                <a:effectLst/>
                <a:latin typeface="Raleway" pitchFamily="2" charset="0"/>
              </a:rPr>
              <a:t> Components</a:t>
            </a:r>
          </a:p>
        </p:txBody>
      </p:sp>
      <p:pic>
        <p:nvPicPr>
          <p:cNvPr id="5" name="Picture 4">
            <a:extLst>
              <a:ext uri="{FF2B5EF4-FFF2-40B4-BE49-F238E27FC236}">
                <a16:creationId xmlns:a16="http://schemas.microsoft.com/office/drawing/2014/main" id="{F523C1CD-6CDF-4873-B20B-6EC0F9519F5B}"/>
              </a:ext>
            </a:extLst>
          </p:cNvPr>
          <p:cNvPicPr>
            <a:picLocks noChangeAspect="1"/>
          </p:cNvPicPr>
          <p:nvPr/>
        </p:nvPicPr>
        <p:blipFill>
          <a:blip r:embed="rId2"/>
          <a:stretch>
            <a:fillRect/>
          </a:stretch>
        </p:blipFill>
        <p:spPr>
          <a:xfrm>
            <a:off x="432810" y="1099931"/>
            <a:ext cx="8278380" cy="3404335"/>
          </a:xfrm>
          <a:prstGeom prst="rect">
            <a:avLst/>
          </a:prstGeom>
        </p:spPr>
      </p:pic>
    </p:spTree>
    <p:extLst>
      <p:ext uri="{BB962C8B-B14F-4D97-AF65-F5344CB8AC3E}">
        <p14:creationId xmlns:p14="http://schemas.microsoft.com/office/powerpoint/2010/main" val="38818323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AE8263-B626-4735-942A-A83C13D1E7B9}"/>
              </a:ext>
            </a:extLst>
          </p:cNvPr>
          <p:cNvPicPr>
            <a:picLocks noChangeAspect="1"/>
          </p:cNvPicPr>
          <p:nvPr/>
        </p:nvPicPr>
        <p:blipFill>
          <a:blip r:embed="rId2"/>
          <a:stretch>
            <a:fillRect/>
          </a:stretch>
        </p:blipFill>
        <p:spPr>
          <a:xfrm>
            <a:off x="1047750" y="751417"/>
            <a:ext cx="7048500" cy="4114800"/>
          </a:xfrm>
          <a:prstGeom prst="rect">
            <a:avLst/>
          </a:prstGeom>
        </p:spPr>
      </p:pic>
      <p:sp>
        <p:nvSpPr>
          <p:cNvPr id="4" name="TextBox 3">
            <a:extLst>
              <a:ext uri="{FF2B5EF4-FFF2-40B4-BE49-F238E27FC236}">
                <a16:creationId xmlns:a16="http://schemas.microsoft.com/office/drawing/2014/main" id="{8B68B4E9-D28C-4E08-87E5-800177B1EB4F}"/>
              </a:ext>
            </a:extLst>
          </p:cNvPr>
          <p:cNvSpPr txBox="1"/>
          <p:nvPr/>
        </p:nvSpPr>
        <p:spPr>
          <a:xfrm>
            <a:off x="265289" y="46450"/>
            <a:ext cx="8613422" cy="461665"/>
          </a:xfrm>
          <a:prstGeom prst="rect">
            <a:avLst/>
          </a:prstGeom>
          <a:noFill/>
        </p:spPr>
        <p:txBody>
          <a:bodyPr wrap="square">
            <a:spAutoFit/>
          </a:bodyPr>
          <a:lstStyle/>
          <a:p>
            <a:pPr algn="ctr"/>
            <a:r>
              <a:rPr lang="en-IN" sz="2400" b="1" i="0" dirty="0">
                <a:solidFill>
                  <a:srgbClr val="243B53"/>
                </a:solidFill>
                <a:effectLst/>
                <a:latin typeface="Raleway" pitchFamily="2" charset="0"/>
              </a:rPr>
              <a:t>Request Processing flow inside </a:t>
            </a:r>
            <a:r>
              <a:rPr lang="en-IN" sz="2400" b="1" i="0" dirty="0" err="1">
                <a:solidFill>
                  <a:srgbClr val="243B53"/>
                </a:solidFill>
                <a:effectLst/>
                <a:latin typeface="Raleway" pitchFamily="2" charset="0"/>
              </a:rPr>
              <a:t>Zuul</a:t>
            </a:r>
            <a:r>
              <a:rPr lang="en-IN" sz="2400" b="1" i="0" dirty="0">
                <a:solidFill>
                  <a:srgbClr val="243B53"/>
                </a:solidFill>
                <a:effectLst/>
                <a:latin typeface="Raleway" pitchFamily="2" charset="0"/>
              </a:rPr>
              <a:t> with different filters</a:t>
            </a:r>
            <a:endParaRPr lang="en-IN" sz="2400" b="1" dirty="0"/>
          </a:p>
        </p:txBody>
      </p:sp>
    </p:spTree>
    <p:extLst>
      <p:ext uri="{BB962C8B-B14F-4D97-AF65-F5344CB8AC3E}">
        <p14:creationId xmlns:p14="http://schemas.microsoft.com/office/powerpoint/2010/main" val="3954179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2E096C-3D31-4494-AA27-B9288E34CE2A}"/>
              </a:ext>
            </a:extLst>
          </p:cNvPr>
          <p:cNvSpPr txBox="1"/>
          <p:nvPr/>
        </p:nvSpPr>
        <p:spPr>
          <a:xfrm>
            <a:off x="846665" y="277282"/>
            <a:ext cx="6869289" cy="461665"/>
          </a:xfrm>
          <a:prstGeom prst="rect">
            <a:avLst/>
          </a:prstGeom>
          <a:noFill/>
        </p:spPr>
        <p:txBody>
          <a:bodyPr wrap="square">
            <a:spAutoFit/>
          </a:bodyPr>
          <a:lstStyle/>
          <a:p>
            <a:pPr algn="ctr"/>
            <a:r>
              <a:rPr lang="en-IN" sz="2400" b="1" i="0" dirty="0" err="1">
                <a:solidFill>
                  <a:srgbClr val="243B53"/>
                </a:solidFill>
                <a:effectLst/>
                <a:latin typeface="Raleway" pitchFamily="2" charset="0"/>
              </a:rPr>
              <a:t>Netfilx</a:t>
            </a:r>
            <a:r>
              <a:rPr lang="en-IN" sz="2400" b="1" i="0" dirty="0">
                <a:solidFill>
                  <a:srgbClr val="243B53"/>
                </a:solidFill>
                <a:effectLst/>
                <a:latin typeface="Raleway" pitchFamily="2" charset="0"/>
              </a:rPr>
              <a:t> </a:t>
            </a:r>
            <a:r>
              <a:rPr lang="en-IN" sz="2400" b="1" i="0" dirty="0" err="1">
                <a:solidFill>
                  <a:srgbClr val="243B53"/>
                </a:solidFill>
                <a:effectLst/>
                <a:latin typeface="Raleway" pitchFamily="2" charset="0"/>
              </a:rPr>
              <a:t>Zuul</a:t>
            </a:r>
            <a:r>
              <a:rPr lang="en-IN" sz="2400" b="1" i="0" dirty="0">
                <a:solidFill>
                  <a:srgbClr val="243B53"/>
                </a:solidFill>
                <a:effectLst/>
                <a:latin typeface="Raleway" pitchFamily="2" charset="0"/>
              </a:rPr>
              <a:t> - Demo</a:t>
            </a:r>
            <a:endParaRPr lang="en-IN" sz="2400" b="1" dirty="0"/>
          </a:p>
        </p:txBody>
      </p:sp>
      <p:sp>
        <p:nvSpPr>
          <p:cNvPr id="4" name="TextBox 3">
            <a:extLst>
              <a:ext uri="{FF2B5EF4-FFF2-40B4-BE49-F238E27FC236}">
                <a16:creationId xmlns:a16="http://schemas.microsoft.com/office/drawing/2014/main" id="{5F358A6A-57F4-49B6-929F-7CC4C0D761E9}"/>
              </a:ext>
            </a:extLst>
          </p:cNvPr>
          <p:cNvSpPr txBox="1"/>
          <p:nvPr/>
        </p:nvSpPr>
        <p:spPr>
          <a:xfrm>
            <a:off x="519288" y="805723"/>
            <a:ext cx="7958668" cy="646331"/>
          </a:xfrm>
          <a:prstGeom prst="rect">
            <a:avLst/>
          </a:prstGeom>
          <a:noFill/>
        </p:spPr>
        <p:txBody>
          <a:bodyPr wrap="square">
            <a:spAutoFit/>
          </a:bodyPr>
          <a:lstStyle/>
          <a:p>
            <a:pPr marL="285750" indent="-285750">
              <a:buFont typeface="Arial" panose="020B0604020202020204" pitchFamily="34" charset="0"/>
              <a:buChar char="•"/>
            </a:pPr>
            <a:r>
              <a:rPr lang="en-IN" dirty="0"/>
              <a:t>We will create below artifacts to demonstrate the Microservices with </a:t>
            </a:r>
            <a:r>
              <a:rPr lang="en-IN" dirty="0" err="1"/>
              <a:t>Zuul</a:t>
            </a:r>
            <a:r>
              <a:rPr lang="en-IN" dirty="0"/>
              <a:t> Gateway.</a:t>
            </a:r>
          </a:p>
        </p:txBody>
      </p:sp>
      <p:pic>
        <p:nvPicPr>
          <p:cNvPr id="8" name="Picture 7">
            <a:extLst>
              <a:ext uri="{FF2B5EF4-FFF2-40B4-BE49-F238E27FC236}">
                <a16:creationId xmlns:a16="http://schemas.microsoft.com/office/drawing/2014/main" id="{FDC7123F-7425-494A-B48F-8AD9B00C8F74}"/>
              </a:ext>
            </a:extLst>
          </p:cNvPr>
          <p:cNvPicPr>
            <a:picLocks noChangeAspect="1"/>
          </p:cNvPicPr>
          <p:nvPr/>
        </p:nvPicPr>
        <p:blipFill>
          <a:blip r:embed="rId2"/>
          <a:stretch>
            <a:fillRect/>
          </a:stretch>
        </p:blipFill>
        <p:spPr>
          <a:xfrm>
            <a:off x="671304" y="1749662"/>
            <a:ext cx="8049748" cy="2610214"/>
          </a:xfrm>
          <a:prstGeom prst="rect">
            <a:avLst/>
          </a:prstGeom>
        </p:spPr>
      </p:pic>
    </p:spTree>
    <p:extLst>
      <p:ext uri="{BB962C8B-B14F-4D97-AF65-F5344CB8AC3E}">
        <p14:creationId xmlns:p14="http://schemas.microsoft.com/office/powerpoint/2010/main" val="979323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CAD9E5A-3464-4183-AC1C-0170C5AA6F8A}"/>
              </a:ext>
            </a:extLst>
          </p:cNvPr>
          <p:cNvGraphicFramePr/>
          <p:nvPr>
            <p:extLst>
              <p:ext uri="{D42A27DB-BD31-4B8C-83A1-F6EECF244321}">
                <p14:modId xmlns:p14="http://schemas.microsoft.com/office/powerpoint/2010/main" val="2996993307"/>
              </p:ext>
            </p:extLst>
          </p:nvPr>
        </p:nvGraphicFramePr>
        <p:xfrm>
          <a:off x="714375" y="904875"/>
          <a:ext cx="8010525"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9843182-CE4A-4665-AD26-EF27E37C3CA7}"/>
              </a:ext>
            </a:extLst>
          </p:cNvPr>
          <p:cNvSpPr txBox="1"/>
          <p:nvPr/>
        </p:nvSpPr>
        <p:spPr>
          <a:xfrm>
            <a:off x="985837" y="286821"/>
            <a:ext cx="6981825" cy="523220"/>
          </a:xfrm>
          <a:prstGeom prst="rect">
            <a:avLst/>
          </a:prstGeom>
          <a:noFill/>
        </p:spPr>
        <p:txBody>
          <a:bodyPr wrap="square">
            <a:spAutoFit/>
          </a:bodyPr>
          <a:lstStyle/>
          <a:p>
            <a:r>
              <a:rPr lang="en-IN" sz="2800" b="1"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a:t>
            </a:r>
            <a:r>
              <a:rPr lang="en-IN" sz="28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hallenges of Monolithic Architecture</a:t>
            </a:r>
            <a:endParaRPr lang="en-IN" sz="2800" b="1"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C9F1BC1E-C4F8-4443-BE7F-EE36B06B9285}"/>
              </a:ext>
            </a:extLst>
          </p:cNvPr>
          <p:cNvSpPr txBox="1"/>
          <p:nvPr/>
        </p:nvSpPr>
        <p:spPr>
          <a:xfrm>
            <a:off x="542925" y="4592538"/>
            <a:ext cx="8077200" cy="307777"/>
          </a:xfrm>
          <a:prstGeom prst="rect">
            <a:avLst/>
          </a:prstGeom>
          <a:noFill/>
        </p:spPr>
        <p:txBody>
          <a:bodyPr wrap="square">
            <a:spAutoFit/>
          </a:bodyPr>
          <a:lstStyle/>
          <a:p>
            <a:pPr marL="285750" indent="-285750" algn="just">
              <a:buFont typeface="Arial" panose="020B0604020202020204" pitchFamily="34" charset="0"/>
              <a:buChar char="•"/>
            </a:pPr>
            <a:r>
              <a:rPr lang="en-IN" sz="1400" b="0" i="0" dirty="0">
                <a:solidFill>
                  <a:srgbClr val="FF0000"/>
                </a:solidFill>
                <a:effectLst/>
                <a:latin typeface="Open Sans" panose="020B0606030504020204" pitchFamily="34" charset="0"/>
              </a:rPr>
              <a:t>The above challenges were the main reasons that led to the evolution of microservices.</a:t>
            </a:r>
          </a:p>
        </p:txBody>
      </p:sp>
    </p:spTree>
    <p:extLst>
      <p:ext uri="{BB962C8B-B14F-4D97-AF65-F5344CB8AC3E}">
        <p14:creationId xmlns:p14="http://schemas.microsoft.com/office/powerpoint/2010/main" val="42697220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6D66FF-8C9D-4278-9814-BC1AF66906F2}"/>
              </a:ext>
            </a:extLst>
          </p:cNvPr>
          <p:cNvSpPr txBox="1"/>
          <p:nvPr/>
        </p:nvSpPr>
        <p:spPr>
          <a:xfrm>
            <a:off x="265289" y="195254"/>
            <a:ext cx="8613422" cy="461665"/>
          </a:xfrm>
          <a:prstGeom prst="rect">
            <a:avLst/>
          </a:prstGeom>
          <a:noFill/>
        </p:spPr>
        <p:txBody>
          <a:bodyPr wrap="square">
            <a:spAutoFit/>
          </a:bodyPr>
          <a:lstStyle/>
          <a:p>
            <a:pPr algn="ctr"/>
            <a:r>
              <a:rPr lang="en-IN" sz="2400" b="1" i="0" dirty="0">
                <a:solidFill>
                  <a:srgbClr val="243B53"/>
                </a:solidFill>
                <a:effectLst/>
                <a:latin typeface="Raleway" pitchFamily="2" charset="0"/>
              </a:rPr>
              <a:t>Responsibility of Gateway Service</a:t>
            </a:r>
            <a:endParaRPr lang="en-IN" sz="2400" b="1" dirty="0"/>
          </a:p>
        </p:txBody>
      </p:sp>
      <p:pic>
        <p:nvPicPr>
          <p:cNvPr id="4" name="Picture 3">
            <a:extLst>
              <a:ext uri="{FF2B5EF4-FFF2-40B4-BE49-F238E27FC236}">
                <a16:creationId xmlns:a16="http://schemas.microsoft.com/office/drawing/2014/main" id="{5F774916-B354-41F1-B1D4-CD18992DE0B5}"/>
              </a:ext>
            </a:extLst>
          </p:cNvPr>
          <p:cNvPicPr>
            <a:picLocks noChangeAspect="1"/>
          </p:cNvPicPr>
          <p:nvPr/>
        </p:nvPicPr>
        <p:blipFill>
          <a:blip r:embed="rId2"/>
          <a:stretch>
            <a:fillRect/>
          </a:stretch>
        </p:blipFill>
        <p:spPr>
          <a:xfrm>
            <a:off x="661442" y="656919"/>
            <a:ext cx="7821116" cy="4410691"/>
          </a:xfrm>
          <a:prstGeom prst="rect">
            <a:avLst/>
          </a:prstGeom>
        </p:spPr>
      </p:pic>
    </p:spTree>
    <p:extLst>
      <p:ext uri="{BB962C8B-B14F-4D97-AF65-F5344CB8AC3E}">
        <p14:creationId xmlns:p14="http://schemas.microsoft.com/office/powerpoint/2010/main" val="3550925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7F6ECA-093D-470D-9B06-A8C92875CD1E}"/>
              </a:ext>
            </a:extLst>
          </p:cNvPr>
          <p:cNvSpPr txBox="1"/>
          <p:nvPr/>
        </p:nvSpPr>
        <p:spPr>
          <a:xfrm>
            <a:off x="1264355" y="165289"/>
            <a:ext cx="6310489" cy="461665"/>
          </a:xfrm>
          <a:prstGeom prst="rect">
            <a:avLst/>
          </a:prstGeom>
          <a:noFill/>
        </p:spPr>
        <p:txBody>
          <a:bodyPr wrap="square">
            <a:spAutoFit/>
          </a:bodyPr>
          <a:lstStyle/>
          <a:p>
            <a:pPr algn="ctr"/>
            <a:r>
              <a:rPr lang="en-IN" sz="2400" b="1" i="0" dirty="0">
                <a:solidFill>
                  <a:srgbClr val="313B77"/>
                </a:solidFill>
                <a:effectLst/>
                <a:latin typeface="Raleway" pitchFamily="2" charset="0"/>
              </a:rPr>
              <a:t>Create </a:t>
            </a:r>
            <a:r>
              <a:rPr lang="en-IN" sz="2400" b="1" i="0" dirty="0" err="1">
                <a:solidFill>
                  <a:srgbClr val="313B77"/>
                </a:solidFill>
                <a:effectLst/>
                <a:latin typeface="Raleway" pitchFamily="2" charset="0"/>
              </a:rPr>
              <a:t>Zuul</a:t>
            </a:r>
            <a:r>
              <a:rPr lang="en-IN" sz="2400" b="1" i="0" dirty="0">
                <a:solidFill>
                  <a:srgbClr val="313B77"/>
                </a:solidFill>
                <a:effectLst/>
                <a:latin typeface="Raleway" pitchFamily="2" charset="0"/>
              </a:rPr>
              <a:t> Gateway Service Proxy</a:t>
            </a:r>
          </a:p>
        </p:txBody>
      </p:sp>
      <p:sp>
        <p:nvSpPr>
          <p:cNvPr id="5" name="TextBox 4">
            <a:extLst>
              <a:ext uri="{FF2B5EF4-FFF2-40B4-BE49-F238E27FC236}">
                <a16:creationId xmlns:a16="http://schemas.microsoft.com/office/drawing/2014/main" id="{27EFFFF4-5444-4B52-B7DC-6B8CBD444899}"/>
              </a:ext>
            </a:extLst>
          </p:cNvPr>
          <p:cNvSpPr txBox="1"/>
          <p:nvPr/>
        </p:nvSpPr>
        <p:spPr>
          <a:xfrm>
            <a:off x="389465" y="756693"/>
            <a:ext cx="7811911" cy="2308324"/>
          </a:xfrm>
          <a:prstGeom prst="rect">
            <a:avLst/>
          </a:prstGeom>
          <a:noFill/>
        </p:spPr>
        <p:txBody>
          <a:bodyPr wrap="square">
            <a:spAutoFit/>
          </a:bodyPr>
          <a:lstStyle/>
          <a:p>
            <a:pPr marL="285750" indent="-285750">
              <a:buFont typeface="Arial" panose="020B0604020202020204" pitchFamily="34" charset="0"/>
              <a:buChar char="•"/>
            </a:pPr>
            <a:r>
              <a:rPr lang="en-IN" dirty="0"/>
              <a:t>This will be again a spring boot based microservice, but it has a special feature. </a:t>
            </a:r>
          </a:p>
          <a:p>
            <a:pPr marL="285750" indent="-285750">
              <a:buFont typeface="Arial" panose="020B0604020202020204" pitchFamily="34" charset="0"/>
              <a:buChar char="•"/>
            </a:pPr>
            <a:r>
              <a:rPr lang="en-IN" dirty="0"/>
              <a:t>It will use </a:t>
            </a:r>
            <a:r>
              <a:rPr lang="en-IN" dirty="0" err="1"/>
              <a:t>zuul</a:t>
            </a:r>
            <a:r>
              <a:rPr lang="en-IN" dirty="0"/>
              <a:t> to create a API gateway proxy which will proxy the student service. </a:t>
            </a:r>
          </a:p>
          <a:p>
            <a:pPr marL="285750" indent="-285750">
              <a:buFont typeface="Arial" panose="020B0604020202020204" pitchFamily="34" charset="0"/>
              <a:buChar char="•"/>
            </a:pPr>
            <a:r>
              <a:rPr lang="en-IN" dirty="0"/>
              <a:t>Later we can add any number of microservices like student service and able to create a strong microservice ecosystem.</a:t>
            </a:r>
          </a:p>
          <a:p>
            <a:pPr marL="285750" indent="-285750">
              <a:buFont typeface="Arial" panose="020B0604020202020204" pitchFamily="34" charset="0"/>
              <a:buChar char="•"/>
            </a:pPr>
            <a:r>
              <a:rPr lang="en-IN" dirty="0"/>
              <a:t>Create a Spring boot project from spring initializer portal </a:t>
            </a:r>
            <a:r>
              <a:rPr lang="en-IN" b="1" dirty="0">
                <a:solidFill>
                  <a:srgbClr val="C00000"/>
                </a:solidFill>
              </a:rPr>
              <a:t>with </a:t>
            </a:r>
            <a:r>
              <a:rPr lang="en-IN" b="1" dirty="0" err="1">
                <a:solidFill>
                  <a:srgbClr val="C00000"/>
                </a:solidFill>
              </a:rPr>
              <a:t>Zuul</a:t>
            </a:r>
            <a:r>
              <a:rPr lang="en-IN" b="1" dirty="0">
                <a:solidFill>
                  <a:srgbClr val="C00000"/>
                </a:solidFill>
              </a:rPr>
              <a:t> dependency.</a:t>
            </a:r>
          </a:p>
        </p:txBody>
      </p:sp>
      <p:sp>
        <p:nvSpPr>
          <p:cNvPr id="7" name="TextBox 6">
            <a:extLst>
              <a:ext uri="{FF2B5EF4-FFF2-40B4-BE49-F238E27FC236}">
                <a16:creationId xmlns:a16="http://schemas.microsoft.com/office/drawing/2014/main" id="{3D749232-5FE4-4506-9FA5-B467E4401158}"/>
              </a:ext>
            </a:extLst>
          </p:cNvPr>
          <p:cNvSpPr txBox="1"/>
          <p:nvPr/>
        </p:nvSpPr>
        <p:spPr>
          <a:xfrm>
            <a:off x="502357" y="3307982"/>
            <a:ext cx="8252178" cy="1200329"/>
          </a:xfrm>
          <a:prstGeom prst="rect">
            <a:avLst/>
          </a:prstGeom>
          <a:solidFill>
            <a:schemeClr val="accent1">
              <a:lumMod val="20000"/>
              <a:lumOff val="80000"/>
            </a:schemeClr>
          </a:solidFill>
        </p:spPr>
        <p:txBody>
          <a:bodyPr wrap="square">
            <a:spAutoFit/>
          </a:bodyPr>
          <a:lstStyle/>
          <a:p>
            <a:pPr algn="l"/>
            <a:r>
              <a:rPr lang="en-IN" sz="1800" dirty="0">
                <a:solidFill>
                  <a:srgbClr val="008080"/>
                </a:solidFill>
                <a:latin typeface="Consolas" panose="020B0609020204030204" pitchFamily="49" charset="0"/>
              </a:rPr>
              <a:t>&lt;</a:t>
            </a:r>
            <a:r>
              <a:rPr lang="en-IN" sz="1800" dirty="0">
                <a:solidFill>
                  <a:srgbClr val="3F7F7F"/>
                </a:solidFill>
                <a:latin typeface="Consolas" panose="020B0609020204030204" pitchFamily="49" charset="0"/>
              </a:rPr>
              <a:t>dependency</a:t>
            </a:r>
            <a:r>
              <a:rPr lang="en-IN" sz="1800" dirty="0">
                <a:solidFill>
                  <a:srgbClr val="008080"/>
                </a:solidFill>
                <a:latin typeface="Consolas" panose="020B0609020204030204" pitchFamily="49" charset="0"/>
              </a:rPr>
              <a:t>&gt;</a:t>
            </a:r>
          </a:p>
          <a:p>
            <a:pPr algn="l"/>
            <a:r>
              <a:rPr lang="en-IN" sz="1800" dirty="0">
                <a:solidFill>
                  <a:srgbClr val="000000"/>
                </a:solidFill>
                <a:latin typeface="Consolas" panose="020B0609020204030204" pitchFamily="49" charset="0"/>
              </a:rPr>
              <a:t>    </a:t>
            </a:r>
            <a:r>
              <a:rPr lang="en-IN" sz="1800" dirty="0">
                <a:solidFill>
                  <a:srgbClr val="008080"/>
                </a:solidFill>
                <a:latin typeface="Consolas" panose="020B0609020204030204" pitchFamily="49" charset="0"/>
              </a:rPr>
              <a:t>&lt;</a:t>
            </a:r>
            <a:r>
              <a:rPr lang="en-IN" sz="1800" dirty="0" err="1">
                <a:solidFill>
                  <a:srgbClr val="3F7F7F"/>
                </a:solidFill>
                <a:latin typeface="Consolas" panose="020B0609020204030204" pitchFamily="49" charset="0"/>
              </a:rPr>
              <a:t>groupId</a:t>
            </a:r>
            <a:r>
              <a:rPr lang="en-IN" sz="1800" dirty="0">
                <a:solidFill>
                  <a:srgbClr val="008080"/>
                </a:solidFill>
                <a:latin typeface="Consolas" panose="020B0609020204030204" pitchFamily="49" charset="0"/>
              </a:rPr>
              <a:t>&gt;</a:t>
            </a:r>
            <a:r>
              <a:rPr lang="en-IN" sz="1800" dirty="0" err="1">
                <a:solidFill>
                  <a:srgbClr val="000000"/>
                </a:solidFill>
                <a:latin typeface="Consolas" panose="020B0609020204030204" pitchFamily="49" charset="0"/>
              </a:rPr>
              <a:t>org.springframework.cloud</a:t>
            </a:r>
            <a:r>
              <a:rPr lang="en-IN" sz="1800" dirty="0">
                <a:solidFill>
                  <a:srgbClr val="008080"/>
                </a:solidFill>
                <a:latin typeface="Consolas" panose="020B0609020204030204" pitchFamily="49" charset="0"/>
              </a:rPr>
              <a:t>&lt;/</a:t>
            </a:r>
            <a:r>
              <a:rPr lang="en-IN" sz="1800" dirty="0" err="1">
                <a:solidFill>
                  <a:srgbClr val="3F7F7F"/>
                </a:solidFill>
                <a:latin typeface="Consolas" panose="020B0609020204030204" pitchFamily="49" charset="0"/>
              </a:rPr>
              <a:t>groupId</a:t>
            </a:r>
            <a:r>
              <a:rPr lang="en-IN" sz="1800" dirty="0">
                <a:solidFill>
                  <a:srgbClr val="008080"/>
                </a:solidFill>
                <a:latin typeface="Consolas" panose="020B0609020204030204" pitchFamily="49" charset="0"/>
              </a:rPr>
              <a:t>&gt;</a:t>
            </a:r>
          </a:p>
          <a:p>
            <a:pPr algn="l"/>
            <a:r>
              <a:rPr lang="en-IN" sz="1800" dirty="0">
                <a:solidFill>
                  <a:srgbClr val="000000"/>
                </a:solidFill>
                <a:latin typeface="Consolas" panose="020B0609020204030204" pitchFamily="49" charset="0"/>
              </a:rPr>
              <a:t>     </a:t>
            </a:r>
            <a:r>
              <a:rPr lang="en-IN" sz="1800" dirty="0">
                <a:solidFill>
                  <a:srgbClr val="008080"/>
                </a:solidFill>
                <a:latin typeface="Consolas" panose="020B0609020204030204" pitchFamily="49" charset="0"/>
              </a:rPr>
              <a:t>&lt;</a:t>
            </a:r>
            <a:r>
              <a:rPr lang="en-IN" sz="1800" dirty="0" err="1">
                <a:solidFill>
                  <a:srgbClr val="3F7F7F"/>
                </a:solidFill>
                <a:latin typeface="Consolas" panose="020B0609020204030204" pitchFamily="49" charset="0"/>
              </a:rPr>
              <a:t>artifactId</a:t>
            </a:r>
            <a:r>
              <a:rPr lang="en-IN" sz="1800" dirty="0">
                <a:solidFill>
                  <a:srgbClr val="008080"/>
                </a:solidFill>
                <a:latin typeface="Consolas" panose="020B0609020204030204" pitchFamily="49" charset="0"/>
              </a:rPr>
              <a:t>&gt;</a:t>
            </a:r>
            <a:r>
              <a:rPr lang="en-IN" sz="1800" dirty="0">
                <a:solidFill>
                  <a:srgbClr val="000000"/>
                </a:solidFill>
                <a:latin typeface="Consolas" panose="020B0609020204030204" pitchFamily="49" charset="0"/>
              </a:rPr>
              <a:t>spring-cloud-starter-</a:t>
            </a:r>
            <a:r>
              <a:rPr lang="en-IN" sz="1800" dirty="0" err="1">
                <a:solidFill>
                  <a:srgbClr val="000000"/>
                </a:solidFill>
                <a:latin typeface="Consolas" panose="020B0609020204030204" pitchFamily="49" charset="0"/>
              </a:rPr>
              <a:t>netflix</a:t>
            </a:r>
            <a:r>
              <a:rPr lang="en-IN" sz="1800" dirty="0">
                <a:solidFill>
                  <a:srgbClr val="000000"/>
                </a:solidFill>
                <a:latin typeface="Consolas" panose="020B0609020204030204" pitchFamily="49" charset="0"/>
              </a:rPr>
              <a:t>-</a:t>
            </a:r>
            <a:r>
              <a:rPr lang="en-IN" sz="1800" dirty="0" err="1">
                <a:solidFill>
                  <a:srgbClr val="000000"/>
                </a:solidFill>
                <a:latin typeface="Consolas" panose="020B0609020204030204" pitchFamily="49" charset="0"/>
              </a:rPr>
              <a:t>zuul</a:t>
            </a:r>
            <a:r>
              <a:rPr lang="en-IN" sz="1800" dirty="0">
                <a:solidFill>
                  <a:srgbClr val="008080"/>
                </a:solidFill>
                <a:latin typeface="Consolas" panose="020B0609020204030204" pitchFamily="49" charset="0"/>
              </a:rPr>
              <a:t>&lt;/</a:t>
            </a:r>
            <a:r>
              <a:rPr lang="en-IN" sz="1800" dirty="0" err="1">
                <a:solidFill>
                  <a:srgbClr val="3F7F7F"/>
                </a:solidFill>
                <a:latin typeface="Consolas" panose="020B0609020204030204" pitchFamily="49" charset="0"/>
              </a:rPr>
              <a:t>artifactId</a:t>
            </a:r>
            <a:r>
              <a:rPr lang="en-IN" sz="1800" dirty="0">
                <a:solidFill>
                  <a:srgbClr val="008080"/>
                </a:solidFill>
                <a:latin typeface="Consolas" panose="020B0609020204030204" pitchFamily="49" charset="0"/>
              </a:rPr>
              <a:t>&gt;</a:t>
            </a:r>
          </a:p>
          <a:p>
            <a:pPr algn="l"/>
            <a:r>
              <a:rPr lang="en-IN" sz="1800" dirty="0">
                <a:solidFill>
                  <a:srgbClr val="008080"/>
                </a:solidFill>
                <a:latin typeface="Consolas" panose="020B0609020204030204" pitchFamily="49" charset="0"/>
              </a:rPr>
              <a:t>&lt;/</a:t>
            </a:r>
            <a:r>
              <a:rPr lang="en-IN" sz="1800" dirty="0">
                <a:solidFill>
                  <a:srgbClr val="3F7F7F"/>
                </a:solidFill>
                <a:latin typeface="Consolas" panose="020B0609020204030204" pitchFamily="49" charset="0"/>
              </a:rPr>
              <a:t>dependency</a:t>
            </a:r>
            <a:r>
              <a:rPr lang="en-IN" sz="1800" dirty="0">
                <a:solidFill>
                  <a:srgbClr val="008080"/>
                </a:solidFill>
                <a:latin typeface="Consolas" panose="020B0609020204030204" pitchFamily="49" charset="0"/>
              </a:rPr>
              <a:t>&gt;</a:t>
            </a:r>
            <a:endParaRPr lang="en-IN" dirty="0"/>
          </a:p>
        </p:txBody>
      </p:sp>
    </p:spTree>
    <p:extLst>
      <p:ext uri="{BB962C8B-B14F-4D97-AF65-F5344CB8AC3E}">
        <p14:creationId xmlns:p14="http://schemas.microsoft.com/office/powerpoint/2010/main" val="11751870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4FD010-4A63-4021-AE58-3EA29AAF45A1}"/>
              </a:ext>
            </a:extLst>
          </p:cNvPr>
          <p:cNvSpPr txBox="1"/>
          <p:nvPr/>
        </p:nvSpPr>
        <p:spPr>
          <a:xfrm>
            <a:off x="2432755" y="289467"/>
            <a:ext cx="4572000" cy="461665"/>
          </a:xfrm>
          <a:prstGeom prst="rect">
            <a:avLst/>
          </a:prstGeom>
          <a:noFill/>
        </p:spPr>
        <p:txBody>
          <a:bodyPr wrap="square">
            <a:spAutoFit/>
          </a:bodyPr>
          <a:lstStyle/>
          <a:p>
            <a:pPr algn="ctr"/>
            <a:r>
              <a:rPr lang="en-IN" sz="2400" b="1" i="0" dirty="0">
                <a:solidFill>
                  <a:srgbClr val="313B77"/>
                </a:solidFill>
                <a:effectLst/>
                <a:latin typeface="Raleway" pitchFamily="2" charset="0"/>
              </a:rPr>
              <a:t>Enable </a:t>
            </a:r>
            <a:r>
              <a:rPr lang="en-IN" sz="2400" b="1" i="0" dirty="0" err="1">
                <a:solidFill>
                  <a:srgbClr val="313B77"/>
                </a:solidFill>
                <a:effectLst/>
                <a:latin typeface="Raleway" pitchFamily="2" charset="0"/>
              </a:rPr>
              <a:t>Zuul</a:t>
            </a:r>
            <a:r>
              <a:rPr lang="en-IN" sz="2400" b="1" i="0" dirty="0">
                <a:solidFill>
                  <a:srgbClr val="313B77"/>
                </a:solidFill>
                <a:effectLst/>
                <a:latin typeface="Raleway" pitchFamily="2" charset="0"/>
              </a:rPr>
              <a:t> Service Proxy</a:t>
            </a:r>
          </a:p>
        </p:txBody>
      </p:sp>
      <p:sp>
        <p:nvSpPr>
          <p:cNvPr id="5" name="TextBox 4">
            <a:extLst>
              <a:ext uri="{FF2B5EF4-FFF2-40B4-BE49-F238E27FC236}">
                <a16:creationId xmlns:a16="http://schemas.microsoft.com/office/drawing/2014/main" id="{14AE7C2F-51BA-4974-8BDF-43B47FEBE733}"/>
              </a:ext>
            </a:extLst>
          </p:cNvPr>
          <p:cNvSpPr txBox="1"/>
          <p:nvPr/>
        </p:nvSpPr>
        <p:spPr>
          <a:xfrm>
            <a:off x="451553" y="929901"/>
            <a:ext cx="8060267" cy="1200329"/>
          </a:xfrm>
          <a:prstGeom prst="rect">
            <a:avLst/>
          </a:prstGeom>
          <a:noFill/>
        </p:spPr>
        <p:txBody>
          <a:bodyPr wrap="square">
            <a:spAutoFit/>
          </a:bodyPr>
          <a:lstStyle/>
          <a:p>
            <a:pPr marL="285750" indent="-285750">
              <a:buFont typeface="Arial" panose="020B0604020202020204" pitchFamily="34" charset="0"/>
              <a:buChar char="•"/>
            </a:pPr>
            <a:r>
              <a:rPr lang="en-IN" dirty="0"/>
              <a:t>Add the </a:t>
            </a:r>
            <a:r>
              <a:rPr lang="en-IN" b="1" dirty="0">
                <a:solidFill>
                  <a:srgbClr val="C00000"/>
                </a:solidFill>
              </a:rPr>
              <a:t>@EnableZuulProxy </a:t>
            </a:r>
            <a:r>
              <a:rPr lang="en-IN" dirty="0"/>
              <a:t>annotation on Spring boot application.</a:t>
            </a:r>
          </a:p>
          <a:p>
            <a:pPr marL="285750" indent="-285750">
              <a:buFont typeface="Arial" panose="020B0604020202020204" pitchFamily="34" charset="0"/>
              <a:buChar char="•"/>
            </a:pPr>
            <a:r>
              <a:rPr lang="en-IN" dirty="0"/>
              <a:t>This artifact will act like a </a:t>
            </a:r>
            <a:r>
              <a:rPr lang="en-IN" dirty="0" err="1"/>
              <a:t>Zuul</a:t>
            </a:r>
            <a:r>
              <a:rPr lang="en-IN" dirty="0"/>
              <a:t> service proxy and will enable all the features of a API gateway layer as described before. </a:t>
            </a:r>
          </a:p>
          <a:p>
            <a:pPr marL="285750" indent="-285750">
              <a:buFont typeface="Arial" panose="020B0604020202020204" pitchFamily="34" charset="0"/>
              <a:buChar char="•"/>
            </a:pPr>
            <a:r>
              <a:rPr lang="en-IN" dirty="0"/>
              <a:t>We will then add some filters and route configurations.</a:t>
            </a:r>
          </a:p>
        </p:txBody>
      </p:sp>
      <p:pic>
        <p:nvPicPr>
          <p:cNvPr id="9" name="Picture 8">
            <a:extLst>
              <a:ext uri="{FF2B5EF4-FFF2-40B4-BE49-F238E27FC236}">
                <a16:creationId xmlns:a16="http://schemas.microsoft.com/office/drawing/2014/main" id="{D09AF4A1-E7EE-49FB-93F3-7B5F8E8268E2}"/>
              </a:ext>
            </a:extLst>
          </p:cNvPr>
          <p:cNvPicPr>
            <a:picLocks noChangeAspect="1"/>
          </p:cNvPicPr>
          <p:nvPr/>
        </p:nvPicPr>
        <p:blipFill>
          <a:blip r:embed="rId2"/>
          <a:stretch>
            <a:fillRect/>
          </a:stretch>
        </p:blipFill>
        <p:spPr>
          <a:xfrm>
            <a:off x="1689063" y="2337170"/>
            <a:ext cx="5315692" cy="24482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940410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5E8E2C-3BC1-4C2F-851F-70460528D649}"/>
              </a:ext>
            </a:extLst>
          </p:cNvPr>
          <p:cNvSpPr txBox="1"/>
          <p:nvPr/>
        </p:nvSpPr>
        <p:spPr>
          <a:xfrm>
            <a:off x="1219200" y="221734"/>
            <a:ext cx="6344356" cy="461665"/>
          </a:xfrm>
          <a:prstGeom prst="rect">
            <a:avLst/>
          </a:prstGeom>
          <a:noFill/>
        </p:spPr>
        <p:txBody>
          <a:bodyPr wrap="square">
            <a:spAutoFit/>
          </a:bodyPr>
          <a:lstStyle/>
          <a:p>
            <a:pPr algn="ctr"/>
            <a:r>
              <a:rPr lang="en-IN" sz="2400" b="1" dirty="0">
                <a:solidFill>
                  <a:srgbClr val="002060"/>
                </a:solidFill>
              </a:rPr>
              <a:t> </a:t>
            </a:r>
            <a:r>
              <a:rPr lang="en-IN" sz="2400" b="1" dirty="0" err="1">
                <a:solidFill>
                  <a:srgbClr val="002060"/>
                </a:solidFill>
              </a:rPr>
              <a:t>Zuul</a:t>
            </a:r>
            <a:r>
              <a:rPr lang="en-IN" sz="2400" b="1" dirty="0">
                <a:solidFill>
                  <a:srgbClr val="002060"/>
                </a:solidFill>
              </a:rPr>
              <a:t> Filters and Route Configurations</a:t>
            </a:r>
          </a:p>
        </p:txBody>
      </p:sp>
      <p:sp>
        <p:nvSpPr>
          <p:cNvPr id="9" name="TextBox 8">
            <a:extLst>
              <a:ext uri="{FF2B5EF4-FFF2-40B4-BE49-F238E27FC236}">
                <a16:creationId xmlns:a16="http://schemas.microsoft.com/office/drawing/2014/main" id="{38A17C98-9FF5-4041-843F-E8D421A86D56}"/>
              </a:ext>
            </a:extLst>
          </p:cNvPr>
          <p:cNvSpPr txBox="1"/>
          <p:nvPr/>
        </p:nvSpPr>
        <p:spPr>
          <a:xfrm>
            <a:off x="307339" y="809709"/>
            <a:ext cx="2695505" cy="4247317"/>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272727"/>
                </a:solidFill>
                <a:effectLst/>
                <a:latin typeface="Jost"/>
              </a:rPr>
              <a:t>It is still a good practice to always make a </a:t>
            </a:r>
            <a:r>
              <a:rPr lang="en-IN" b="0" i="0" dirty="0" err="1">
                <a:solidFill>
                  <a:srgbClr val="272727"/>
                </a:solidFill>
                <a:effectLst/>
                <a:latin typeface="Jost"/>
              </a:rPr>
              <a:t>Zuul</a:t>
            </a:r>
            <a:r>
              <a:rPr lang="en-IN" b="0" i="0" dirty="0">
                <a:solidFill>
                  <a:srgbClr val="272727"/>
                </a:solidFill>
                <a:effectLst/>
                <a:latin typeface="Jost"/>
              </a:rPr>
              <a:t> Filter in the application. </a:t>
            </a:r>
            <a:br>
              <a:rPr lang="en-IN" b="0" i="0" dirty="0">
                <a:solidFill>
                  <a:srgbClr val="272727"/>
                </a:solidFill>
                <a:effectLst/>
                <a:latin typeface="Jost"/>
              </a:rPr>
            </a:br>
            <a:endParaRPr lang="en-IN" b="0" i="0" dirty="0">
              <a:solidFill>
                <a:srgbClr val="272727"/>
              </a:solidFill>
              <a:effectLst/>
              <a:latin typeface="Jost"/>
            </a:endParaRPr>
          </a:p>
          <a:p>
            <a:pPr marL="285750" indent="-285750">
              <a:buFont typeface="Arial" panose="020B0604020202020204" pitchFamily="34" charset="0"/>
              <a:buChar char="•"/>
            </a:pPr>
            <a:r>
              <a:rPr lang="en-IN" b="0" i="0" dirty="0">
                <a:solidFill>
                  <a:srgbClr val="272727"/>
                </a:solidFill>
                <a:effectLst/>
                <a:latin typeface="Jost"/>
              </a:rPr>
              <a:t>This is due to the reason that in the filer, we can do anything with the incoming requests like </a:t>
            </a:r>
            <a:r>
              <a:rPr lang="en-IN" b="0" i="0" dirty="0" err="1">
                <a:solidFill>
                  <a:srgbClr val="272727"/>
                </a:solidFill>
                <a:effectLst/>
                <a:latin typeface="Jost"/>
              </a:rPr>
              <a:t>analyzing</a:t>
            </a:r>
            <a:r>
              <a:rPr lang="en-IN" b="0" i="0" dirty="0">
                <a:solidFill>
                  <a:srgbClr val="272727"/>
                </a:solidFill>
                <a:effectLst/>
                <a:latin typeface="Jost"/>
              </a:rPr>
              <a:t> response time, logging, metric etc.</a:t>
            </a:r>
          </a:p>
          <a:p>
            <a:pPr marL="285750" indent="-285750">
              <a:buFont typeface="Arial" panose="020B0604020202020204" pitchFamily="34" charset="0"/>
              <a:buChar char="•"/>
            </a:pPr>
            <a:r>
              <a:rPr lang="en-IN" dirty="0">
                <a:solidFill>
                  <a:srgbClr val="272727"/>
                </a:solidFill>
                <a:latin typeface="Jost"/>
              </a:rPr>
              <a:t>Here, we just log the incoming request along with its timestamp and request URL.</a:t>
            </a:r>
          </a:p>
        </p:txBody>
      </p:sp>
      <p:pic>
        <p:nvPicPr>
          <p:cNvPr id="11" name="Picture 10">
            <a:extLst>
              <a:ext uri="{FF2B5EF4-FFF2-40B4-BE49-F238E27FC236}">
                <a16:creationId xmlns:a16="http://schemas.microsoft.com/office/drawing/2014/main" id="{DD89B07A-70C8-4977-B2DA-0B7404149D34}"/>
              </a:ext>
            </a:extLst>
          </p:cNvPr>
          <p:cNvPicPr>
            <a:picLocks noChangeAspect="1"/>
          </p:cNvPicPr>
          <p:nvPr/>
        </p:nvPicPr>
        <p:blipFill>
          <a:blip r:embed="rId2"/>
          <a:stretch>
            <a:fillRect/>
          </a:stretch>
        </p:blipFill>
        <p:spPr>
          <a:xfrm>
            <a:off x="3217332" y="781066"/>
            <a:ext cx="5619329" cy="4066882"/>
          </a:xfrm>
          <a:prstGeom prst="rect">
            <a:avLst/>
          </a:prstGeom>
        </p:spPr>
      </p:pic>
    </p:spTree>
    <p:extLst>
      <p:ext uri="{BB962C8B-B14F-4D97-AF65-F5344CB8AC3E}">
        <p14:creationId xmlns:p14="http://schemas.microsoft.com/office/powerpoint/2010/main" val="37008027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A84331-90B1-4646-973F-C68D75111E3F}"/>
              </a:ext>
            </a:extLst>
          </p:cNvPr>
          <p:cNvSpPr txBox="1"/>
          <p:nvPr/>
        </p:nvSpPr>
        <p:spPr>
          <a:xfrm>
            <a:off x="1219200" y="221734"/>
            <a:ext cx="6344356" cy="461665"/>
          </a:xfrm>
          <a:prstGeom prst="rect">
            <a:avLst/>
          </a:prstGeom>
          <a:noFill/>
        </p:spPr>
        <p:txBody>
          <a:bodyPr wrap="square">
            <a:spAutoFit/>
          </a:bodyPr>
          <a:lstStyle/>
          <a:p>
            <a:pPr algn="ctr"/>
            <a:r>
              <a:rPr lang="en-IN" sz="2400" b="1" dirty="0">
                <a:solidFill>
                  <a:srgbClr val="002060"/>
                </a:solidFill>
              </a:rPr>
              <a:t> Create Reverse Proxy- Gateway</a:t>
            </a:r>
          </a:p>
        </p:txBody>
      </p:sp>
      <p:sp>
        <p:nvSpPr>
          <p:cNvPr id="4" name="TextBox 3">
            <a:extLst>
              <a:ext uri="{FF2B5EF4-FFF2-40B4-BE49-F238E27FC236}">
                <a16:creationId xmlns:a16="http://schemas.microsoft.com/office/drawing/2014/main" id="{EE81C11C-0FAB-4132-BD04-B9A4426D24DC}"/>
              </a:ext>
            </a:extLst>
          </p:cNvPr>
          <p:cNvSpPr txBox="1"/>
          <p:nvPr/>
        </p:nvSpPr>
        <p:spPr>
          <a:xfrm>
            <a:off x="434621" y="813979"/>
            <a:ext cx="7749823" cy="646331"/>
          </a:xfrm>
          <a:prstGeom prst="rect">
            <a:avLst/>
          </a:prstGeom>
          <a:noFill/>
        </p:spPr>
        <p:txBody>
          <a:bodyPr wrap="square">
            <a:spAutoFit/>
          </a:bodyPr>
          <a:lstStyle/>
          <a:p>
            <a:pPr marL="285750" indent="-285750">
              <a:buFont typeface="Arial" panose="020B0604020202020204" pitchFamily="34" charset="0"/>
              <a:buChar char="•"/>
            </a:pPr>
            <a:r>
              <a:rPr lang="en-IN" dirty="0"/>
              <a:t>We make this application a reverse proxy so that it can forward the requests to other microservices by injecting a bean of </a:t>
            </a:r>
            <a:r>
              <a:rPr lang="en-IN" dirty="0" err="1"/>
              <a:t>Zuul</a:t>
            </a:r>
            <a:r>
              <a:rPr lang="en-IN" dirty="0"/>
              <a:t> Filter.</a:t>
            </a:r>
          </a:p>
        </p:txBody>
      </p:sp>
      <p:pic>
        <p:nvPicPr>
          <p:cNvPr id="6" name="Picture 5">
            <a:extLst>
              <a:ext uri="{FF2B5EF4-FFF2-40B4-BE49-F238E27FC236}">
                <a16:creationId xmlns:a16="http://schemas.microsoft.com/office/drawing/2014/main" id="{FFE7AF39-4AB2-48DB-A207-82EF48D34562}"/>
              </a:ext>
            </a:extLst>
          </p:cNvPr>
          <p:cNvPicPr>
            <a:picLocks noChangeAspect="1"/>
          </p:cNvPicPr>
          <p:nvPr/>
        </p:nvPicPr>
        <p:blipFill>
          <a:blip r:embed="rId2"/>
          <a:stretch>
            <a:fillRect/>
          </a:stretch>
        </p:blipFill>
        <p:spPr>
          <a:xfrm>
            <a:off x="1476321" y="1835235"/>
            <a:ext cx="5830114" cy="3086531"/>
          </a:xfrm>
          <a:prstGeom prst="rect">
            <a:avLst/>
          </a:prstGeom>
        </p:spPr>
      </p:pic>
      <p:sp>
        <p:nvSpPr>
          <p:cNvPr id="7" name="Rectangle 6">
            <a:extLst>
              <a:ext uri="{FF2B5EF4-FFF2-40B4-BE49-F238E27FC236}">
                <a16:creationId xmlns:a16="http://schemas.microsoft.com/office/drawing/2014/main" id="{D33BFBC0-10BE-4BE0-97A3-9F383ECE1FC4}"/>
              </a:ext>
            </a:extLst>
          </p:cNvPr>
          <p:cNvSpPr/>
          <p:nvPr/>
        </p:nvSpPr>
        <p:spPr>
          <a:xfrm>
            <a:off x="1510188" y="3589867"/>
            <a:ext cx="3445635" cy="11401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414903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E37979-30FC-4D00-9788-F707BAD764E5}"/>
              </a:ext>
            </a:extLst>
          </p:cNvPr>
          <p:cNvSpPr txBox="1"/>
          <p:nvPr/>
        </p:nvSpPr>
        <p:spPr>
          <a:xfrm>
            <a:off x="2286000" y="289467"/>
            <a:ext cx="4572000" cy="461665"/>
          </a:xfrm>
          <a:prstGeom prst="rect">
            <a:avLst/>
          </a:prstGeom>
          <a:noFill/>
        </p:spPr>
        <p:txBody>
          <a:bodyPr wrap="square">
            <a:spAutoFit/>
          </a:bodyPr>
          <a:lstStyle/>
          <a:p>
            <a:pPr algn="ctr"/>
            <a:r>
              <a:rPr lang="en-IN" sz="2400" b="1" i="0" dirty="0" err="1">
                <a:solidFill>
                  <a:srgbClr val="313B77"/>
                </a:solidFill>
                <a:effectLst/>
                <a:latin typeface="Raleway" pitchFamily="2" charset="0"/>
              </a:rPr>
              <a:t>Zuul</a:t>
            </a:r>
            <a:r>
              <a:rPr lang="en-IN" sz="2400" b="1" i="0" dirty="0">
                <a:solidFill>
                  <a:srgbClr val="313B77"/>
                </a:solidFill>
                <a:effectLst/>
                <a:latin typeface="Raleway" pitchFamily="2" charset="0"/>
              </a:rPr>
              <a:t> routes configuration</a:t>
            </a:r>
          </a:p>
        </p:txBody>
      </p:sp>
      <p:pic>
        <p:nvPicPr>
          <p:cNvPr id="5" name="Picture 4">
            <a:extLst>
              <a:ext uri="{FF2B5EF4-FFF2-40B4-BE49-F238E27FC236}">
                <a16:creationId xmlns:a16="http://schemas.microsoft.com/office/drawing/2014/main" id="{4AA1026F-2CCB-4D3D-B037-D641449ADC39}"/>
              </a:ext>
            </a:extLst>
          </p:cNvPr>
          <p:cNvPicPr>
            <a:picLocks noChangeAspect="1"/>
          </p:cNvPicPr>
          <p:nvPr/>
        </p:nvPicPr>
        <p:blipFill>
          <a:blip r:embed="rId2"/>
          <a:stretch>
            <a:fillRect/>
          </a:stretch>
        </p:blipFill>
        <p:spPr>
          <a:xfrm>
            <a:off x="512356" y="881554"/>
            <a:ext cx="8345065" cy="3972479"/>
          </a:xfrm>
          <a:prstGeom prst="rect">
            <a:avLst/>
          </a:prstGeom>
        </p:spPr>
      </p:pic>
    </p:spTree>
    <p:extLst>
      <p:ext uri="{BB962C8B-B14F-4D97-AF65-F5344CB8AC3E}">
        <p14:creationId xmlns:p14="http://schemas.microsoft.com/office/powerpoint/2010/main" val="29858265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F08935-D2B8-4453-A76F-575C1B575FFB}"/>
              </a:ext>
            </a:extLst>
          </p:cNvPr>
          <p:cNvSpPr txBox="1"/>
          <p:nvPr/>
        </p:nvSpPr>
        <p:spPr>
          <a:xfrm>
            <a:off x="2286000" y="182811"/>
            <a:ext cx="4572000" cy="461665"/>
          </a:xfrm>
          <a:prstGeom prst="rect">
            <a:avLst/>
          </a:prstGeom>
          <a:noFill/>
        </p:spPr>
        <p:txBody>
          <a:bodyPr wrap="square">
            <a:spAutoFit/>
          </a:bodyPr>
          <a:lstStyle/>
          <a:p>
            <a:pPr algn="l"/>
            <a:r>
              <a:rPr lang="en-IN" sz="2400" b="1" i="0" dirty="0">
                <a:solidFill>
                  <a:srgbClr val="313B77"/>
                </a:solidFill>
                <a:effectLst/>
                <a:latin typeface="Raleway" pitchFamily="2" charset="0"/>
              </a:rPr>
              <a:t>Netflix </a:t>
            </a:r>
            <a:r>
              <a:rPr lang="en-IN" sz="2400" b="1" i="0" dirty="0" err="1">
                <a:solidFill>
                  <a:srgbClr val="313B77"/>
                </a:solidFill>
                <a:effectLst/>
                <a:latin typeface="Raleway" pitchFamily="2" charset="0"/>
              </a:rPr>
              <a:t>zuul</a:t>
            </a:r>
            <a:r>
              <a:rPr lang="en-IN" sz="2400" b="1" i="0" dirty="0">
                <a:solidFill>
                  <a:srgbClr val="313B77"/>
                </a:solidFill>
                <a:effectLst/>
                <a:latin typeface="Raleway" pitchFamily="2" charset="0"/>
              </a:rPr>
              <a:t> example Demo</a:t>
            </a:r>
          </a:p>
        </p:txBody>
      </p:sp>
      <p:sp>
        <p:nvSpPr>
          <p:cNvPr id="5" name="TextBox 4">
            <a:extLst>
              <a:ext uri="{FF2B5EF4-FFF2-40B4-BE49-F238E27FC236}">
                <a16:creationId xmlns:a16="http://schemas.microsoft.com/office/drawing/2014/main" id="{B2837FB6-EF87-42FB-A4F9-8A0814315A31}"/>
              </a:ext>
            </a:extLst>
          </p:cNvPr>
          <p:cNvSpPr txBox="1"/>
          <p:nvPr/>
        </p:nvSpPr>
        <p:spPr>
          <a:xfrm>
            <a:off x="677334" y="701222"/>
            <a:ext cx="7495822" cy="2308324"/>
          </a:xfrm>
          <a:prstGeom prst="rect">
            <a:avLst/>
          </a:prstGeom>
          <a:noFill/>
        </p:spPr>
        <p:txBody>
          <a:bodyPr wrap="square">
            <a:spAutoFit/>
          </a:bodyPr>
          <a:lstStyle/>
          <a:p>
            <a:pPr marL="285750" indent="-285750">
              <a:buFont typeface="Arial" panose="020B0604020202020204" pitchFamily="34" charset="0"/>
              <a:buChar char="•"/>
            </a:pPr>
            <a:r>
              <a:rPr lang="en-IN" dirty="0"/>
              <a:t>We have enabled </a:t>
            </a:r>
            <a:r>
              <a:rPr lang="en-IN" dirty="0" err="1"/>
              <a:t>Zuul</a:t>
            </a:r>
            <a:r>
              <a:rPr lang="en-IN" dirty="0"/>
              <a:t>, added required configurations and developed Filters. </a:t>
            </a:r>
          </a:p>
          <a:p>
            <a:pPr marL="285750" indent="-285750">
              <a:buFont typeface="Arial" panose="020B0604020202020204" pitchFamily="34" charset="0"/>
              <a:buChar char="•"/>
            </a:pPr>
            <a:r>
              <a:rPr lang="en-IN" dirty="0"/>
              <a:t>So now we can do the basic testing to understand the whole thing.</a:t>
            </a:r>
          </a:p>
          <a:p>
            <a:pPr marL="285750" indent="-285750">
              <a:buFont typeface="Arial" panose="020B0604020202020204" pitchFamily="34" charset="0"/>
              <a:buChar char="•"/>
            </a:pPr>
            <a:r>
              <a:rPr lang="en-IN" dirty="0"/>
              <a:t>Deploy the project.</a:t>
            </a:r>
          </a:p>
          <a:p>
            <a:pPr marL="285750" indent="-285750">
              <a:buFont typeface="Arial" panose="020B0604020202020204" pitchFamily="34" charset="0"/>
              <a:buChar char="•"/>
            </a:pPr>
            <a:r>
              <a:rPr lang="en-IN" dirty="0"/>
              <a:t>Once the server started, go to browser and test whether the endpoints are working by accessing the student service but it’s name i.e. </a:t>
            </a:r>
            <a:r>
              <a:rPr lang="en-IN" dirty="0">
                <a:solidFill>
                  <a:srgbClr val="C00000"/>
                </a:solidFill>
              </a:rPr>
              <a:t>/student.</a:t>
            </a:r>
          </a:p>
          <a:p>
            <a:pPr marL="285750" indent="-285750">
              <a:buFont typeface="Arial" panose="020B0604020202020204" pitchFamily="34" charset="0"/>
              <a:buChar char="•"/>
            </a:pPr>
            <a:r>
              <a:rPr lang="en-IN" dirty="0">
                <a:solidFill>
                  <a:srgbClr val="C00000"/>
                </a:solidFill>
              </a:rPr>
              <a:t>http://localhost:8080/student/getStudentDetails/</a:t>
            </a:r>
          </a:p>
        </p:txBody>
      </p:sp>
      <p:pic>
        <p:nvPicPr>
          <p:cNvPr id="9" name="Picture 8">
            <a:extLst>
              <a:ext uri="{FF2B5EF4-FFF2-40B4-BE49-F238E27FC236}">
                <a16:creationId xmlns:a16="http://schemas.microsoft.com/office/drawing/2014/main" id="{4BF1E9DD-C48C-4F09-A99B-5DFA5F85A02D}"/>
              </a:ext>
            </a:extLst>
          </p:cNvPr>
          <p:cNvPicPr>
            <a:picLocks noChangeAspect="1"/>
          </p:cNvPicPr>
          <p:nvPr/>
        </p:nvPicPr>
        <p:blipFill>
          <a:blip r:embed="rId2"/>
          <a:stretch>
            <a:fillRect/>
          </a:stretch>
        </p:blipFill>
        <p:spPr>
          <a:xfrm>
            <a:off x="970844" y="3009546"/>
            <a:ext cx="7573432" cy="1876687"/>
          </a:xfrm>
          <a:prstGeom prst="rect">
            <a:avLst/>
          </a:prstGeom>
        </p:spPr>
      </p:pic>
      <p:sp>
        <p:nvSpPr>
          <p:cNvPr id="10" name="Rectangle 9">
            <a:extLst>
              <a:ext uri="{FF2B5EF4-FFF2-40B4-BE49-F238E27FC236}">
                <a16:creationId xmlns:a16="http://schemas.microsoft.com/office/drawing/2014/main" id="{F54C00C4-B9B9-4D16-BB91-9AE071A013F1}"/>
              </a:ext>
            </a:extLst>
          </p:cNvPr>
          <p:cNvSpPr/>
          <p:nvPr/>
        </p:nvSpPr>
        <p:spPr>
          <a:xfrm>
            <a:off x="1083733" y="3409245"/>
            <a:ext cx="3488267" cy="27093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56542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601309-D716-4327-8EE8-1AD47AB7CCC1}"/>
              </a:ext>
            </a:extLst>
          </p:cNvPr>
          <p:cNvSpPr txBox="1"/>
          <p:nvPr/>
        </p:nvSpPr>
        <p:spPr>
          <a:xfrm>
            <a:off x="1761066" y="286434"/>
            <a:ext cx="5091289" cy="461665"/>
          </a:xfrm>
          <a:prstGeom prst="rect">
            <a:avLst/>
          </a:prstGeom>
          <a:noFill/>
        </p:spPr>
        <p:txBody>
          <a:bodyPr wrap="square">
            <a:spAutoFit/>
          </a:bodyPr>
          <a:lstStyle/>
          <a:p>
            <a:pPr algn="ctr"/>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Components of Microservices</a:t>
            </a:r>
            <a:endParaRPr lang="en-IN" sz="2400" b="1"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092AE4F6-C2FA-476A-8DC5-5AED0AADAFE0}"/>
              </a:ext>
            </a:extLst>
          </p:cNvPr>
          <p:cNvSpPr txBox="1"/>
          <p:nvPr/>
        </p:nvSpPr>
        <p:spPr>
          <a:xfrm>
            <a:off x="773289" y="1476990"/>
            <a:ext cx="4572000" cy="1538883"/>
          </a:xfrm>
          <a:prstGeom prst="rect">
            <a:avLst/>
          </a:prstGeom>
          <a:noFill/>
        </p:spPr>
        <p:txBody>
          <a:bodyPr wrap="square">
            <a:spAutoFit/>
          </a:bodyPr>
          <a:lstStyle/>
          <a:p>
            <a:pPr marL="285750" indent="-285750" algn="just">
              <a:buFont typeface="Arial" panose="020B0604020202020204" pitchFamily="34" charset="0"/>
              <a:buChar char="•"/>
            </a:pPr>
            <a:r>
              <a:rPr lang="en-IN" sz="2000" b="1" i="0" dirty="0" err="1">
                <a:solidFill>
                  <a:srgbClr val="610B4B"/>
                </a:solidFill>
                <a:effectLst/>
                <a:latin typeface="erdana"/>
              </a:rPr>
              <a:t>Zipkin</a:t>
            </a:r>
            <a:r>
              <a:rPr lang="en-IN" sz="2000" b="1" i="0" dirty="0">
                <a:solidFill>
                  <a:srgbClr val="610B4B"/>
                </a:solidFill>
                <a:effectLst/>
                <a:latin typeface="erdana"/>
              </a:rPr>
              <a:t> Distributed Server</a:t>
            </a:r>
          </a:p>
          <a:p>
            <a:pPr marL="285750" indent="-285750" algn="just">
              <a:buFont typeface="Arial" panose="020B0604020202020204" pitchFamily="34" charset="0"/>
              <a:buChar char="•"/>
            </a:pPr>
            <a:endParaRPr lang="en-IN" sz="2000" b="1" i="0" dirty="0">
              <a:solidFill>
                <a:srgbClr val="610B4B"/>
              </a:solidFill>
              <a:effectLst/>
              <a:latin typeface="erdana"/>
            </a:endParaRPr>
          </a:p>
          <a:p>
            <a:pPr marL="285750" indent="-285750" algn="just">
              <a:buFont typeface="Arial" panose="020B0604020202020204" pitchFamily="34" charset="0"/>
              <a:buChar char="•"/>
            </a:pPr>
            <a:r>
              <a:rPr lang="en-IN" b="0" i="0" dirty="0" err="1">
                <a:solidFill>
                  <a:srgbClr val="333333"/>
                </a:solidFill>
                <a:effectLst/>
                <a:latin typeface="inter-regular"/>
              </a:rPr>
              <a:t>Zipkin</a:t>
            </a:r>
            <a:r>
              <a:rPr lang="en-IN" b="0" i="0" dirty="0">
                <a:solidFill>
                  <a:srgbClr val="333333"/>
                </a:solidFill>
                <a:effectLst/>
                <a:latin typeface="inter-regular"/>
              </a:rPr>
              <a:t> is an open-source project.</a:t>
            </a:r>
          </a:p>
          <a:p>
            <a:pPr marL="285750" indent="-285750" algn="just">
              <a:buFont typeface="Arial" panose="020B0604020202020204" pitchFamily="34" charset="0"/>
              <a:buChar char="•"/>
            </a:pPr>
            <a:r>
              <a:rPr lang="en-IN" b="0" i="0" dirty="0">
                <a:solidFill>
                  <a:srgbClr val="333333"/>
                </a:solidFill>
                <a:effectLst/>
                <a:latin typeface="inter-regular"/>
              </a:rPr>
              <a:t>That provides a mechanism for sending, receiving, and visualization traces.</a:t>
            </a:r>
          </a:p>
        </p:txBody>
      </p:sp>
      <p:pic>
        <p:nvPicPr>
          <p:cNvPr id="22530" name="Picture 2" descr="OpenZipkin · A distributed tracing system">
            <a:extLst>
              <a:ext uri="{FF2B5EF4-FFF2-40B4-BE49-F238E27FC236}">
                <a16:creationId xmlns:a16="http://schemas.microsoft.com/office/drawing/2014/main" id="{C1AA2032-41EF-43B6-BF35-A37EEB968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280" y="1425399"/>
            <a:ext cx="19621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091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0DD3AB-0BC1-4998-909C-5E2714AA2986}"/>
              </a:ext>
            </a:extLst>
          </p:cNvPr>
          <p:cNvSpPr txBox="1"/>
          <p:nvPr/>
        </p:nvSpPr>
        <p:spPr>
          <a:xfrm>
            <a:off x="237067" y="218701"/>
            <a:ext cx="8060266" cy="830997"/>
          </a:xfrm>
          <a:prstGeom prst="rect">
            <a:avLst/>
          </a:prstGeom>
          <a:noFill/>
        </p:spPr>
        <p:txBody>
          <a:bodyPr wrap="square">
            <a:spAutoFit/>
          </a:bodyPr>
          <a:lstStyle/>
          <a:p>
            <a:pPr algn="ctr" fontAlgn="base"/>
            <a:r>
              <a:rPr lang="en-IN" sz="2400" b="1" i="0" dirty="0">
                <a:solidFill>
                  <a:srgbClr val="002060"/>
                </a:solidFill>
                <a:effectLst/>
                <a:latin typeface="Palatino"/>
              </a:rPr>
              <a:t> Implement Distributed Logging &amp; Tracing Using Sleuth &amp; </a:t>
            </a:r>
            <a:r>
              <a:rPr lang="en-IN" sz="2400" b="1" i="0" dirty="0" err="1">
                <a:solidFill>
                  <a:srgbClr val="002060"/>
                </a:solidFill>
                <a:effectLst/>
                <a:latin typeface="Palatino"/>
              </a:rPr>
              <a:t>Zipkin</a:t>
            </a:r>
            <a:endParaRPr lang="en-IN" sz="2400" b="1" i="0" dirty="0">
              <a:solidFill>
                <a:srgbClr val="002060"/>
              </a:solidFill>
              <a:effectLst/>
              <a:latin typeface="Palatino"/>
            </a:endParaRPr>
          </a:p>
        </p:txBody>
      </p:sp>
      <p:sp>
        <p:nvSpPr>
          <p:cNvPr id="5" name="TextBox 4">
            <a:extLst>
              <a:ext uri="{FF2B5EF4-FFF2-40B4-BE49-F238E27FC236}">
                <a16:creationId xmlns:a16="http://schemas.microsoft.com/office/drawing/2014/main" id="{E0716187-5569-4A8F-9E6D-778F5AAA8130}"/>
              </a:ext>
            </a:extLst>
          </p:cNvPr>
          <p:cNvSpPr txBox="1"/>
          <p:nvPr/>
        </p:nvSpPr>
        <p:spPr>
          <a:xfrm>
            <a:off x="592666" y="1140589"/>
            <a:ext cx="7958667" cy="369331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In </a:t>
            </a:r>
            <a:r>
              <a:rPr lang="en-IN" b="0" i="0" u="none" strike="noStrike" dirty="0">
                <a:solidFill>
                  <a:srgbClr val="A52A2A"/>
                </a:solidFill>
                <a:effectLst/>
                <a:latin typeface="Segoe UI" panose="020B0502040204020203" pitchFamily="34" charset="0"/>
                <a:hlinkClick r:id="rId2"/>
              </a:rPr>
              <a:t>Microservices Architecture</a:t>
            </a:r>
            <a:r>
              <a:rPr lang="en-IN" b="0" i="0" dirty="0">
                <a:solidFill>
                  <a:srgbClr val="000000"/>
                </a:solidFill>
                <a:effectLst/>
                <a:latin typeface="Segoe UI" panose="020B0502040204020203" pitchFamily="34" charset="0"/>
              </a:rPr>
              <a:t> based Applications, there are multiple services which interact with each other. </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In order to serve a client request, one request may involve multiple microservices call to get the response. </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If any exception occurs or any latency issue appears during such calls, then how will we identify the root cause of the issue?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Of course, we will make use of Spring Cloud Sleuth &amp; </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to support distributed logging &amp; Tracing. </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dirty="0">
                <a:solidFill>
                  <a:srgbClr val="000000"/>
                </a:solidFill>
                <a:latin typeface="Segoe UI" panose="020B0502040204020203" pitchFamily="34" charset="0"/>
              </a:rPr>
              <a:t>So we will check </a:t>
            </a:r>
            <a:r>
              <a:rPr lang="en-IN" b="0" i="0" dirty="0">
                <a:solidFill>
                  <a:srgbClr val="000000"/>
                </a:solidFill>
                <a:effectLst/>
                <a:latin typeface="Segoe UI" panose="020B0502040204020203" pitchFamily="34" charset="0"/>
              </a:rPr>
              <a:t>How to implement </a:t>
            </a:r>
            <a:r>
              <a:rPr lang="en-IN" b="1" i="0" dirty="0">
                <a:solidFill>
                  <a:srgbClr val="FF0000"/>
                </a:solidFill>
                <a:effectLst/>
                <a:latin typeface="Segoe UI" panose="020B0502040204020203" pitchFamily="34" charset="0"/>
              </a:rPr>
              <a:t>Distributed Logging &amp; Tracing using Sleuth &amp; </a:t>
            </a:r>
            <a:r>
              <a:rPr lang="en-IN" b="1" i="0" dirty="0" err="1">
                <a:solidFill>
                  <a:srgbClr val="FF0000"/>
                </a:solidFill>
                <a:effectLst/>
                <a:latin typeface="Segoe UI" panose="020B0502040204020203" pitchFamily="34" charset="0"/>
              </a:rPr>
              <a:t>Zipkin</a:t>
            </a:r>
            <a:r>
              <a:rPr lang="en-IN" b="1" i="0" dirty="0">
                <a:solidFill>
                  <a:srgbClr val="FF0000"/>
                </a:solidFill>
                <a:effectLst/>
                <a:latin typeface="Segoe UI" panose="020B0502040204020203" pitchFamily="34" charset="0"/>
              </a:rPr>
              <a:t>’ </a:t>
            </a:r>
            <a:r>
              <a:rPr lang="en-IN" b="0" i="0" dirty="0">
                <a:solidFill>
                  <a:srgbClr val="000000"/>
                </a:solidFill>
                <a:effectLst/>
                <a:latin typeface="Segoe UI" panose="020B0502040204020203" pitchFamily="34" charset="0"/>
              </a:rPr>
              <a:t>and related concepts accordingly.</a:t>
            </a:r>
            <a:endParaRPr lang="en-IN" dirty="0"/>
          </a:p>
        </p:txBody>
      </p:sp>
    </p:spTree>
    <p:extLst>
      <p:ext uri="{BB962C8B-B14F-4D97-AF65-F5344CB8AC3E}">
        <p14:creationId xmlns:p14="http://schemas.microsoft.com/office/powerpoint/2010/main" val="3738934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3BC5D-712D-46CB-A314-20CB3A9F372B}"/>
              </a:ext>
            </a:extLst>
          </p:cNvPr>
          <p:cNvSpPr txBox="1"/>
          <p:nvPr/>
        </p:nvSpPr>
        <p:spPr>
          <a:xfrm>
            <a:off x="801511" y="196123"/>
            <a:ext cx="7157156" cy="461665"/>
          </a:xfrm>
          <a:prstGeom prst="rect">
            <a:avLst/>
          </a:prstGeom>
          <a:noFill/>
        </p:spPr>
        <p:txBody>
          <a:bodyPr wrap="square">
            <a:spAutoFit/>
          </a:bodyPr>
          <a:lstStyle/>
          <a:p>
            <a:pPr algn="ctr"/>
            <a:r>
              <a:rPr lang="en-IN" sz="2400" b="1" i="0" dirty="0">
                <a:solidFill>
                  <a:srgbClr val="002060"/>
                </a:solidFill>
                <a:effectLst/>
                <a:latin typeface="Palatino"/>
              </a:rPr>
              <a:t>Exceptions in Micro Services </a:t>
            </a:r>
            <a:r>
              <a:rPr lang="en-IN" sz="2400" b="1" i="0" dirty="0" err="1">
                <a:solidFill>
                  <a:srgbClr val="002060"/>
                </a:solidFill>
                <a:effectLst/>
                <a:latin typeface="Palatino"/>
              </a:rPr>
              <a:t>EcoSystem</a:t>
            </a:r>
            <a:endParaRPr lang="en-IN" sz="2400" dirty="0"/>
          </a:p>
        </p:txBody>
      </p:sp>
      <p:sp>
        <p:nvSpPr>
          <p:cNvPr id="5" name="TextBox 4">
            <a:extLst>
              <a:ext uri="{FF2B5EF4-FFF2-40B4-BE49-F238E27FC236}">
                <a16:creationId xmlns:a16="http://schemas.microsoft.com/office/drawing/2014/main" id="{2ACB1C1E-73E4-49EC-B5D5-D4390EA4C401}"/>
              </a:ext>
            </a:extLst>
          </p:cNvPr>
          <p:cNvSpPr txBox="1"/>
          <p:nvPr/>
        </p:nvSpPr>
        <p:spPr>
          <a:xfrm>
            <a:off x="440267" y="957366"/>
            <a:ext cx="8489245" cy="369331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If we are working on a Standard application, we can implement logging by adding one log file to identify any exception or other issues like response timings or latency etc.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However, in case of Microservices based applications, there are multiple small applications.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Therefore, we will have to maintain multiple log files such as at least one log file per application.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In this case, correlating the logs to a particular request chain becomes difficult.</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Hence, identifying the root cause of the issue also becomes complicated.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In order to overcome from such kind of issues, we make use of Spring Cloud Sleuth and </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Let’s see ‘How to Implement Distributed Logging &amp; Tracing using Sleuth &amp; </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And related concepts accordingly</a:t>
            </a:r>
            <a:endParaRPr lang="en-IN" dirty="0"/>
          </a:p>
        </p:txBody>
      </p:sp>
    </p:spTree>
    <p:extLst>
      <p:ext uri="{BB962C8B-B14F-4D97-AF65-F5344CB8AC3E}">
        <p14:creationId xmlns:p14="http://schemas.microsoft.com/office/powerpoint/2010/main" val="73011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6DEE07-8FE1-4D09-9A90-30B792C330AF}"/>
              </a:ext>
            </a:extLst>
          </p:cNvPr>
          <p:cNvPicPr>
            <a:picLocks noChangeAspect="1"/>
          </p:cNvPicPr>
          <p:nvPr/>
        </p:nvPicPr>
        <p:blipFill rotWithShape="1">
          <a:blip r:embed="rId2"/>
          <a:srcRect b="5689"/>
          <a:stretch/>
        </p:blipFill>
        <p:spPr>
          <a:xfrm>
            <a:off x="1714500" y="200025"/>
            <a:ext cx="5715000" cy="4473575"/>
          </a:xfrm>
          <a:prstGeom prst="rect">
            <a:avLst/>
          </a:prstGeom>
        </p:spPr>
      </p:pic>
    </p:spTree>
    <p:extLst>
      <p:ext uri="{BB962C8B-B14F-4D97-AF65-F5344CB8AC3E}">
        <p14:creationId xmlns:p14="http://schemas.microsoft.com/office/powerpoint/2010/main" val="6912177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1B97B-5C70-4925-9900-0748441097B5}"/>
              </a:ext>
            </a:extLst>
          </p:cNvPr>
          <p:cNvSpPr txBox="1"/>
          <p:nvPr/>
        </p:nvSpPr>
        <p:spPr>
          <a:xfrm>
            <a:off x="2082800" y="300756"/>
            <a:ext cx="4572000" cy="461665"/>
          </a:xfrm>
          <a:prstGeom prst="rect">
            <a:avLst/>
          </a:prstGeom>
          <a:noFill/>
        </p:spPr>
        <p:txBody>
          <a:bodyPr wrap="square">
            <a:spAutoFit/>
          </a:bodyPr>
          <a:lstStyle/>
          <a:p>
            <a:pPr algn="ctr" fontAlgn="base"/>
            <a:r>
              <a:rPr lang="en-IN" sz="2400" b="1" i="0" dirty="0">
                <a:solidFill>
                  <a:srgbClr val="000080"/>
                </a:solidFill>
                <a:effectLst/>
                <a:latin typeface="inherit"/>
              </a:rPr>
              <a:t>What is Logging &amp; Tracing?</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554AE399-3A4C-4B8A-B2F1-33C65B447236}"/>
              </a:ext>
            </a:extLst>
          </p:cNvPr>
          <p:cNvSpPr txBox="1"/>
          <p:nvPr/>
        </p:nvSpPr>
        <p:spPr>
          <a:xfrm>
            <a:off x="575733" y="1002089"/>
            <a:ext cx="7992533" cy="313932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l" fontAlgn="base"/>
            <a:r>
              <a:rPr lang="en-IN" b="1" i="0" dirty="0">
                <a:solidFill>
                  <a:srgbClr val="000000"/>
                </a:solidFill>
                <a:effectLst/>
                <a:latin typeface="inherit"/>
              </a:rPr>
              <a:t>Tracing :</a:t>
            </a:r>
            <a:r>
              <a:rPr lang="en-IN" b="0" i="0" dirty="0">
                <a:solidFill>
                  <a:srgbClr val="000000"/>
                </a:solidFill>
                <a:effectLst/>
                <a:latin typeface="Segoe UI" panose="020B0502040204020203" pitchFamily="34" charset="0"/>
              </a:rPr>
              <a:t> Tracing is a process of finding an execution path or a flow of multiple microservices to serve a request.</a:t>
            </a:r>
          </a:p>
          <a:p>
            <a:pPr algn="l" fontAlgn="base"/>
            <a:r>
              <a:rPr lang="en-IN" b="1" i="0" dirty="0">
                <a:solidFill>
                  <a:srgbClr val="000000"/>
                </a:solidFill>
                <a:effectLst/>
                <a:latin typeface="inherit"/>
              </a:rPr>
              <a:t>Logging :</a:t>
            </a:r>
            <a:r>
              <a:rPr lang="en-IN" b="0" i="0" dirty="0">
                <a:solidFill>
                  <a:srgbClr val="000000"/>
                </a:solidFill>
                <a:effectLst/>
                <a:latin typeface="Segoe UI" panose="020B0502040204020203" pitchFamily="34" charset="0"/>
              </a:rPr>
              <a:t> Logging is a process of admitting all log messages for a trace. These messages can be of any type such as DEBUG, INFO, WARN, ERROR etc.</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We will be implementing Logging and Tracing for multiple Microservices involved in serving one request. </a:t>
            </a:r>
          </a:p>
          <a:p>
            <a:pPr marL="285750" indent="-285750" algn="l" fontAlgn="base">
              <a:buFont typeface="Arial" panose="020B0604020202020204" pitchFamily="34" charset="0"/>
              <a:buChar char="•"/>
            </a:pPr>
            <a:r>
              <a:rPr lang="en-IN" b="1" i="0" dirty="0">
                <a:solidFill>
                  <a:srgbClr val="000000"/>
                </a:solidFill>
                <a:effectLst/>
                <a:latin typeface="Segoe UI" panose="020B0502040204020203" pitchFamily="34" charset="0"/>
              </a:rPr>
              <a:t>We also call it ‘Distributed Tracing and Logging’. </a:t>
            </a: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Once it is implemented one time, then developer doesn’t need to check the code again to find the flow either for testing purpose or for debug purpose.</a:t>
            </a:r>
          </a:p>
        </p:txBody>
      </p:sp>
    </p:spTree>
    <p:extLst>
      <p:ext uri="{BB962C8B-B14F-4D97-AF65-F5344CB8AC3E}">
        <p14:creationId xmlns:p14="http://schemas.microsoft.com/office/powerpoint/2010/main" val="33955432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F014F5-81A9-43F0-A4B5-3CAFB6FF1661}"/>
              </a:ext>
            </a:extLst>
          </p:cNvPr>
          <p:cNvSpPr txBox="1"/>
          <p:nvPr/>
        </p:nvSpPr>
        <p:spPr>
          <a:xfrm>
            <a:off x="1388533" y="244311"/>
            <a:ext cx="5469467" cy="461665"/>
          </a:xfrm>
          <a:prstGeom prst="rect">
            <a:avLst/>
          </a:prstGeom>
          <a:noFill/>
        </p:spPr>
        <p:txBody>
          <a:bodyPr wrap="square">
            <a:spAutoFit/>
          </a:bodyPr>
          <a:lstStyle/>
          <a:p>
            <a:pPr algn="ctr" fontAlgn="base"/>
            <a:r>
              <a:rPr lang="en-IN" sz="2400" b="1" i="0" dirty="0">
                <a:solidFill>
                  <a:srgbClr val="000080"/>
                </a:solidFill>
                <a:effectLst/>
                <a:latin typeface="inherit"/>
              </a:rPr>
              <a:t>What is Sleuth and </a:t>
            </a:r>
            <a:r>
              <a:rPr lang="en-IN" sz="2400" b="1" i="0" dirty="0" err="1">
                <a:solidFill>
                  <a:srgbClr val="000080"/>
                </a:solidFill>
                <a:effectLst/>
                <a:latin typeface="inherit"/>
              </a:rPr>
              <a:t>Zipkin</a:t>
            </a:r>
            <a:r>
              <a:rPr lang="en-IN" sz="2400" b="1" i="0" dirty="0">
                <a:solidFill>
                  <a:srgbClr val="000080"/>
                </a:solidFill>
                <a:effectLst/>
                <a:latin typeface="inherit"/>
              </a:rPr>
              <a:t> used for ?</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B1F6D50D-AA20-4546-ACA8-062A7811C24C}"/>
              </a:ext>
            </a:extLst>
          </p:cNvPr>
          <p:cNvSpPr txBox="1"/>
          <p:nvPr/>
        </p:nvSpPr>
        <p:spPr>
          <a:xfrm>
            <a:off x="333022" y="858798"/>
            <a:ext cx="8477955" cy="34163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IN" b="1" i="0" dirty="0">
                <a:solidFill>
                  <a:srgbClr val="000000"/>
                </a:solidFill>
                <a:effectLst/>
                <a:latin typeface="Segoe UI" panose="020B0502040204020203" pitchFamily="34" charset="0"/>
              </a:rPr>
              <a:t>Sleuth :</a:t>
            </a:r>
            <a:r>
              <a:rPr lang="en-IN" b="0" i="0" dirty="0">
                <a:solidFill>
                  <a:srgbClr val="000000"/>
                </a:solidFill>
                <a:effectLst/>
                <a:latin typeface="Segoe UI" panose="020B0502040204020203" pitchFamily="34" charset="0"/>
              </a:rPr>
              <a:t> Sleuth provides unique ids for the request flow.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Further, the developer uses these ids to find out the flow of execution with the help of tools like </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ELK etc.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Generally it has two ids : Trace id and Span Id.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Trace Id is applicable for a complete flow.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If the developer gets this Id, he/she can find the flow of execution in all microservices involved.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However, Span Id is applicable to the flow of one microservice.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If the developer gets this Id, he/she can find the flow of execution in a particular microservice.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Moreover, there is a concept of parent id which is applicable to a particular microservice like span id. </a:t>
            </a:r>
          </a:p>
        </p:txBody>
      </p:sp>
    </p:spTree>
    <p:extLst>
      <p:ext uri="{BB962C8B-B14F-4D97-AF65-F5344CB8AC3E}">
        <p14:creationId xmlns:p14="http://schemas.microsoft.com/office/powerpoint/2010/main" val="6735809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EE93B2-5DAE-4E14-9DAF-2848FEA76162}"/>
              </a:ext>
            </a:extLst>
          </p:cNvPr>
          <p:cNvPicPr>
            <a:picLocks noChangeAspect="1"/>
          </p:cNvPicPr>
          <p:nvPr/>
        </p:nvPicPr>
        <p:blipFill>
          <a:blip r:embed="rId2"/>
          <a:stretch>
            <a:fillRect/>
          </a:stretch>
        </p:blipFill>
        <p:spPr>
          <a:xfrm>
            <a:off x="1607255" y="2309989"/>
            <a:ext cx="5715000" cy="1924050"/>
          </a:xfrm>
          <a:prstGeom prst="rect">
            <a:avLst/>
          </a:prstGeom>
        </p:spPr>
      </p:pic>
      <p:sp>
        <p:nvSpPr>
          <p:cNvPr id="4" name="TextBox 3">
            <a:extLst>
              <a:ext uri="{FF2B5EF4-FFF2-40B4-BE49-F238E27FC236}">
                <a16:creationId xmlns:a16="http://schemas.microsoft.com/office/drawing/2014/main" id="{11B1E73D-DE21-4817-ACD1-6F71CE2AAB9C}"/>
              </a:ext>
            </a:extLst>
          </p:cNvPr>
          <p:cNvSpPr txBox="1"/>
          <p:nvPr/>
        </p:nvSpPr>
        <p:spPr>
          <a:xfrm>
            <a:off x="276577" y="1126940"/>
            <a:ext cx="8590845" cy="646331"/>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During the flow of execution, span id of the previous microservice becomes the parent id of the next microservice as shown below.</a:t>
            </a:r>
            <a:endParaRPr lang="en-IN" dirty="0"/>
          </a:p>
        </p:txBody>
      </p:sp>
      <p:sp>
        <p:nvSpPr>
          <p:cNvPr id="5" name="TextBox 4">
            <a:extLst>
              <a:ext uri="{FF2B5EF4-FFF2-40B4-BE49-F238E27FC236}">
                <a16:creationId xmlns:a16="http://schemas.microsoft.com/office/drawing/2014/main" id="{15A3E604-366C-4EAF-BE23-B4208A773409}"/>
              </a:ext>
            </a:extLst>
          </p:cNvPr>
          <p:cNvSpPr txBox="1"/>
          <p:nvPr/>
        </p:nvSpPr>
        <p:spPr>
          <a:xfrm>
            <a:off x="1512711" y="368489"/>
            <a:ext cx="5469467" cy="461665"/>
          </a:xfrm>
          <a:prstGeom prst="rect">
            <a:avLst/>
          </a:prstGeom>
          <a:noFill/>
        </p:spPr>
        <p:txBody>
          <a:bodyPr wrap="square">
            <a:spAutoFit/>
          </a:bodyPr>
          <a:lstStyle/>
          <a:p>
            <a:pPr algn="ctr" fontAlgn="base"/>
            <a:r>
              <a:rPr lang="en-IN" sz="2400" b="1" i="0" dirty="0">
                <a:solidFill>
                  <a:srgbClr val="000080"/>
                </a:solidFill>
                <a:effectLst/>
                <a:latin typeface="inherit"/>
              </a:rPr>
              <a:t>What is Sleuth and </a:t>
            </a:r>
            <a:r>
              <a:rPr lang="en-IN" sz="2400" b="1" i="0" dirty="0" err="1">
                <a:solidFill>
                  <a:srgbClr val="000080"/>
                </a:solidFill>
                <a:effectLst/>
                <a:latin typeface="inherit"/>
              </a:rPr>
              <a:t>Zipkin</a:t>
            </a:r>
            <a:r>
              <a:rPr lang="en-IN" sz="2400" b="1" i="0" dirty="0">
                <a:solidFill>
                  <a:srgbClr val="000080"/>
                </a:solidFill>
                <a:effectLst/>
                <a:latin typeface="inherit"/>
              </a:rPr>
              <a:t> used for ?</a:t>
            </a:r>
            <a:endParaRPr lang="en-IN" sz="2400" b="1" i="0" dirty="0">
              <a:solidFill>
                <a:srgbClr val="3D3D3D"/>
              </a:solidFill>
              <a:effectLst/>
              <a:latin typeface="Palatino"/>
            </a:endParaRPr>
          </a:p>
        </p:txBody>
      </p:sp>
    </p:spTree>
    <p:extLst>
      <p:ext uri="{BB962C8B-B14F-4D97-AF65-F5344CB8AC3E}">
        <p14:creationId xmlns:p14="http://schemas.microsoft.com/office/powerpoint/2010/main" val="7898877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C21C10-263C-4FDC-9BF3-F4EF6B0DFCBF}"/>
              </a:ext>
            </a:extLst>
          </p:cNvPr>
          <p:cNvSpPr txBox="1"/>
          <p:nvPr/>
        </p:nvSpPr>
        <p:spPr>
          <a:xfrm>
            <a:off x="1512711" y="169819"/>
            <a:ext cx="5469467" cy="461665"/>
          </a:xfrm>
          <a:prstGeom prst="rect">
            <a:avLst/>
          </a:prstGeom>
          <a:noFill/>
        </p:spPr>
        <p:txBody>
          <a:bodyPr wrap="square">
            <a:spAutoFit/>
          </a:bodyPr>
          <a:lstStyle/>
          <a:p>
            <a:pPr algn="ctr" fontAlgn="base"/>
            <a:r>
              <a:rPr lang="en-IN" sz="2400" b="1" i="0" dirty="0">
                <a:solidFill>
                  <a:srgbClr val="000080"/>
                </a:solidFill>
                <a:effectLst/>
                <a:latin typeface="inherit"/>
              </a:rPr>
              <a:t>What is Sleuth and </a:t>
            </a:r>
            <a:r>
              <a:rPr lang="en-IN" sz="2400" b="1" i="0" dirty="0" err="1">
                <a:solidFill>
                  <a:srgbClr val="000080"/>
                </a:solidFill>
                <a:effectLst/>
                <a:latin typeface="inherit"/>
              </a:rPr>
              <a:t>Zipkin</a:t>
            </a:r>
            <a:r>
              <a:rPr lang="en-IN" sz="2400" b="1" i="0" dirty="0">
                <a:solidFill>
                  <a:srgbClr val="000080"/>
                </a:solidFill>
                <a:effectLst/>
                <a:latin typeface="inherit"/>
              </a:rPr>
              <a:t> used for ?</a:t>
            </a:r>
            <a:endParaRPr lang="en-IN" sz="2400" b="1" i="0" dirty="0">
              <a:solidFill>
                <a:srgbClr val="3D3D3D"/>
              </a:solidFill>
              <a:effectLst/>
              <a:latin typeface="Palatino"/>
            </a:endParaRPr>
          </a:p>
        </p:txBody>
      </p:sp>
      <p:sp>
        <p:nvSpPr>
          <p:cNvPr id="4" name="TextBox 3">
            <a:extLst>
              <a:ext uri="{FF2B5EF4-FFF2-40B4-BE49-F238E27FC236}">
                <a16:creationId xmlns:a16="http://schemas.microsoft.com/office/drawing/2014/main" id="{97666AC8-5C34-4F43-8A7E-0510C4CD049D}"/>
              </a:ext>
            </a:extLst>
          </p:cNvPr>
          <p:cNvSpPr txBox="1"/>
          <p:nvPr/>
        </p:nvSpPr>
        <p:spPr>
          <a:xfrm>
            <a:off x="428978" y="726364"/>
            <a:ext cx="8286044" cy="424731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IN" b="1" i="0" dirty="0" err="1">
                <a:solidFill>
                  <a:srgbClr val="000000"/>
                </a:solidFill>
                <a:effectLst/>
                <a:latin typeface="Segoe UI" panose="020B0502040204020203" pitchFamily="34" charset="0"/>
              </a:rPr>
              <a:t>Zipkin</a:t>
            </a:r>
            <a:r>
              <a:rPr lang="en-IN" b="1" i="0" dirty="0">
                <a:solidFill>
                  <a:srgbClr val="000000"/>
                </a:solidFill>
                <a:effectLst/>
                <a:latin typeface="Segoe UI" panose="020B0502040204020203" pitchFamily="34" charset="0"/>
              </a:rPr>
              <a:t> : </a:t>
            </a:r>
            <a:r>
              <a:rPr lang="en-IN" b="0" i="0" dirty="0">
                <a:solidFill>
                  <a:srgbClr val="000000"/>
                </a:solidFill>
                <a:effectLst/>
                <a:latin typeface="Segoe UI" panose="020B0502040204020203" pitchFamily="34" charset="0"/>
              </a:rPr>
              <a:t>We use </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in two parts : </a:t>
            </a:r>
          </a:p>
          <a:p>
            <a:r>
              <a:rPr lang="en-IN" b="1" i="0" dirty="0" err="1">
                <a:solidFill>
                  <a:srgbClr val="FF0000"/>
                </a:solidFill>
                <a:effectLst/>
                <a:latin typeface="Segoe UI" panose="020B0502040204020203" pitchFamily="34" charset="0"/>
              </a:rPr>
              <a:t>Zipkin</a:t>
            </a:r>
            <a:r>
              <a:rPr lang="en-IN" b="1" i="0" dirty="0">
                <a:solidFill>
                  <a:srgbClr val="FF0000"/>
                </a:solidFill>
                <a:effectLst/>
                <a:latin typeface="Segoe UI" panose="020B0502040204020203" pitchFamily="34" charset="0"/>
              </a:rPr>
              <a:t> Client and </a:t>
            </a:r>
            <a:r>
              <a:rPr lang="en-IN" b="1" i="0" dirty="0" err="1">
                <a:solidFill>
                  <a:srgbClr val="FF0000"/>
                </a:solidFill>
                <a:effectLst/>
                <a:latin typeface="Segoe UI" panose="020B0502040204020203" pitchFamily="34" charset="0"/>
              </a:rPr>
              <a:t>Zipkin</a:t>
            </a:r>
            <a:r>
              <a:rPr lang="en-IN" b="1" i="0" dirty="0">
                <a:solidFill>
                  <a:srgbClr val="FF0000"/>
                </a:solidFill>
                <a:effectLst/>
                <a:latin typeface="Segoe UI" panose="020B0502040204020203" pitchFamily="34" charset="0"/>
              </a:rPr>
              <a:t> Server. </a:t>
            </a:r>
          </a:p>
          <a:p>
            <a:pPr marL="285750" indent="-285750">
              <a:buFont typeface="Arial" panose="020B0604020202020204" pitchFamily="34" charset="0"/>
              <a:buChar char="•"/>
            </a:pP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Client contains Sampler which collects data from microservices with the help of Sleuth and provides it to the </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Server. </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In order to utilize the benefits of both tools, we should always add </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Client’s dependency along with Sleuth in every microservice. </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However, there must be only one centralized </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Server, which collects all data from </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Client and display it as a UI. </a:t>
            </a:r>
          </a:p>
          <a:p>
            <a:pPr marL="285750" indent="-285750">
              <a:buFont typeface="Arial" panose="020B0604020202020204" pitchFamily="34" charset="0"/>
              <a:buChar char="•"/>
            </a:pP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Hence, after making a request developer should look into </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Server to find trace id, span id and even flow of execution.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From here itself, Open Log files to check Log lines that are related to the current trace Id.</a:t>
            </a:r>
            <a:endParaRPr lang="en-IN" dirty="0"/>
          </a:p>
        </p:txBody>
      </p:sp>
    </p:spTree>
    <p:extLst>
      <p:ext uri="{BB962C8B-B14F-4D97-AF65-F5344CB8AC3E}">
        <p14:creationId xmlns:p14="http://schemas.microsoft.com/office/powerpoint/2010/main" val="32801357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79C296-44A5-4788-B56B-933DF4979D69}"/>
              </a:ext>
            </a:extLst>
          </p:cNvPr>
          <p:cNvSpPr txBox="1"/>
          <p:nvPr/>
        </p:nvSpPr>
        <p:spPr>
          <a:xfrm>
            <a:off x="1648177" y="251556"/>
            <a:ext cx="5661378" cy="461665"/>
          </a:xfrm>
          <a:prstGeom prst="rect">
            <a:avLst/>
          </a:prstGeom>
          <a:noFill/>
        </p:spPr>
        <p:txBody>
          <a:bodyPr wrap="square">
            <a:spAutoFit/>
          </a:bodyPr>
          <a:lstStyle/>
          <a:p>
            <a:pPr algn="ctr" fontAlgn="base"/>
            <a:r>
              <a:rPr lang="en-IN" sz="2400" b="1" i="0" dirty="0">
                <a:solidFill>
                  <a:srgbClr val="000080"/>
                </a:solidFill>
                <a:effectLst/>
                <a:latin typeface="inherit"/>
              </a:rPr>
              <a:t>How to download &amp; setup </a:t>
            </a:r>
            <a:r>
              <a:rPr lang="en-IN" sz="2400" b="1" i="0" dirty="0" err="1">
                <a:solidFill>
                  <a:srgbClr val="000080"/>
                </a:solidFill>
                <a:effectLst/>
                <a:latin typeface="inherit"/>
              </a:rPr>
              <a:t>Zipkin</a:t>
            </a:r>
            <a:r>
              <a:rPr lang="en-IN" sz="2400" b="1" i="0" dirty="0">
                <a:solidFill>
                  <a:srgbClr val="000080"/>
                </a:solidFill>
                <a:effectLst/>
                <a:latin typeface="inherit"/>
              </a:rPr>
              <a:t> Server?</a:t>
            </a:r>
            <a:endParaRPr lang="en-IN" sz="2400" b="1" i="0" dirty="0">
              <a:solidFill>
                <a:srgbClr val="3D3D3D"/>
              </a:solidFill>
              <a:effectLst/>
              <a:latin typeface="Palatino"/>
            </a:endParaRPr>
          </a:p>
        </p:txBody>
      </p:sp>
      <p:sp>
        <p:nvSpPr>
          <p:cNvPr id="8" name="TextBox 7">
            <a:extLst>
              <a:ext uri="{FF2B5EF4-FFF2-40B4-BE49-F238E27FC236}">
                <a16:creationId xmlns:a16="http://schemas.microsoft.com/office/drawing/2014/main" id="{724E3842-5287-483A-8EFE-882760C6C995}"/>
              </a:ext>
            </a:extLst>
          </p:cNvPr>
          <p:cNvSpPr txBox="1"/>
          <p:nvPr/>
        </p:nvSpPr>
        <p:spPr>
          <a:xfrm>
            <a:off x="214488" y="945065"/>
            <a:ext cx="8748889" cy="378565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l" fontAlgn="base"/>
            <a:r>
              <a:rPr lang="en-IN" sz="1600" b="0" i="0" dirty="0">
                <a:solidFill>
                  <a:srgbClr val="000000"/>
                </a:solidFill>
                <a:effectLst/>
                <a:latin typeface="Segoe UI" panose="020B0502040204020203" pitchFamily="34" charset="0"/>
              </a:rPr>
              <a:t>In order to check the flow of execution in microservices chain, we need to download &amp; setup </a:t>
            </a:r>
            <a:r>
              <a:rPr lang="en-IN" sz="1600" b="0" i="0" dirty="0" err="1">
                <a:solidFill>
                  <a:srgbClr val="000000"/>
                </a:solidFill>
                <a:effectLst/>
                <a:latin typeface="Segoe UI" panose="020B0502040204020203" pitchFamily="34" charset="0"/>
              </a:rPr>
              <a:t>Zipkin</a:t>
            </a:r>
            <a:r>
              <a:rPr lang="en-IN" sz="1600" b="0" i="0" dirty="0">
                <a:solidFill>
                  <a:srgbClr val="000000"/>
                </a:solidFill>
                <a:effectLst/>
                <a:latin typeface="Segoe UI" panose="020B0502040204020203" pitchFamily="34" charset="0"/>
              </a:rPr>
              <a:t> Server in our system. Follow below steps to get it done.</a:t>
            </a:r>
          </a:p>
          <a:p>
            <a:pPr algn="l" fontAlgn="base"/>
            <a:r>
              <a:rPr lang="en-IN" sz="1600" b="0" i="0" dirty="0">
                <a:solidFill>
                  <a:srgbClr val="000000"/>
                </a:solidFill>
                <a:effectLst/>
                <a:latin typeface="Segoe UI" panose="020B0502040204020203" pitchFamily="34" charset="0"/>
              </a:rPr>
              <a:t>1) </a:t>
            </a:r>
            <a:r>
              <a:rPr lang="en-IN" sz="1600" b="1" i="0" dirty="0">
                <a:solidFill>
                  <a:srgbClr val="000000"/>
                </a:solidFill>
                <a:effectLst/>
                <a:latin typeface="Segoe UI" panose="020B0502040204020203" pitchFamily="34" charset="0"/>
              </a:rPr>
              <a:t>Download ZIPKIN from the Link below:</a:t>
            </a:r>
            <a:br>
              <a:rPr lang="en-IN" sz="1600" b="0" i="0" dirty="0">
                <a:solidFill>
                  <a:srgbClr val="000000"/>
                </a:solidFill>
                <a:effectLst/>
                <a:latin typeface="Segoe UI" panose="020B0502040204020203" pitchFamily="34" charset="0"/>
              </a:rPr>
            </a:br>
            <a:r>
              <a:rPr lang="en-IN" sz="1600" b="0" i="0" dirty="0" err="1">
                <a:solidFill>
                  <a:srgbClr val="000000"/>
                </a:solidFill>
                <a:effectLst/>
                <a:latin typeface="Segoe UI" panose="020B0502040204020203" pitchFamily="34" charset="0"/>
              </a:rPr>
              <a:t>Zipkin</a:t>
            </a:r>
            <a:r>
              <a:rPr lang="en-IN" sz="1600" b="0" i="0" dirty="0">
                <a:solidFill>
                  <a:srgbClr val="000000"/>
                </a:solidFill>
                <a:effectLst/>
                <a:latin typeface="Segoe UI" panose="020B0502040204020203" pitchFamily="34" charset="0"/>
              </a:rPr>
              <a:t> </a:t>
            </a:r>
            <a:r>
              <a:rPr lang="en-IN" sz="1600" b="0" i="0" u="none" strike="noStrike" dirty="0">
                <a:solidFill>
                  <a:srgbClr val="A52A2A"/>
                </a:solidFill>
                <a:effectLst/>
                <a:latin typeface="inherit"/>
              </a:rPr>
              <a:t>https://www.mediafire.com/file/jmpqrenm0yudehy/ZipkinExecutable.zip/file</a:t>
            </a:r>
            <a:endParaRPr lang="en-IN" sz="1600" b="0" i="0" dirty="0">
              <a:solidFill>
                <a:srgbClr val="000000"/>
              </a:solidFill>
              <a:effectLst/>
              <a:latin typeface="Segoe UI" panose="020B0502040204020203" pitchFamily="34" charset="0"/>
            </a:endParaRPr>
          </a:p>
          <a:p>
            <a:pPr algn="l" fontAlgn="base"/>
            <a:r>
              <a:rPr lang="en-IN" sz="1600" b="0" i="0" dirty="0">
                <a:solidFill>
                  <a:srgbClr val="000000"/>
                </a:solidFill>
                <a:effectLst/>
                <a:latin typeface="Segoe UI" panose="020B0502040204020203" pitchFamily="34" charset="0"/>
              </a:rPr>
              <a:t>2) </a:t>
            </a:r>
            <a:r>
              <a:rPr lang="en-IN" sz="1600" b="1" i="0" dirty="0">
                <a:solidFill>
                  <a:srgbClr val="000000"/>
                </a:solidFill>
                <a:effectLst/>
                <a:latin typeface="Segoe UI" panose="020B0502040204020203" pitchFamily="34" charset="0"/>
              </a:rPr>
              <a:t>Extract to a folder ‘</a:t>
            </a:r>
            <a:r>
              <a:rPr lang="en-IN" sz="1600" b="1" i="0" dirty="0" err="1">
                <a:solidFill>
                  <a:srgbClr val="000000"/>
                </a:solidFill>
                <a:effectLst/>
                <a:latin typeface="Segoe UI" panose="020B0502040204020203" pitchFamily="34" charset="0"/>
              </a:rPr>
              <a:t>ZipkinExecutable</a:t>
            </a:r>
            <a:r>
              <a:rPr lang="en-IN" sz="1600" b="1" i="0" dirty="0">
                <a:solidFill>
                  <a:srgbClr val="000000"/>
                </a:solidFill>
                <a:effectLst/>
                <a:latin typeface="Segoe UI" panose="020B0502040204020203" pitchFamily="34" charset="0"/>
              </a:rPr>
              <a:t>’. </a:t>
            </a:r>
            <a:r>
              <a:rPr lang="en-IN" sz="1600" b="0" i="0" dirty="0">
                <a:solidFill>
                  <a:srgbClr val="000000"/>
                </a:solidFill>
                <a:effectLst/>
                <a:latin typeface="Segoe UI" panose="020B0502040204020203" pitchFamily="34" charset="0"/>
              </a:rPr>
              <a:t>The downloaded file name should be like ‘ZipkinExecutable.zip’</a:t>
            </a:r>
          </a:p>
          <a:p>
            <a:pPr algn="l" fontAlgn="base"/>
            <a:r>
              <a:rPr lang="en-IN" sz="1600" b="0" i="0" dirty="0">
                <a:solidFill>
                  <a:srgbClr val="000000"/>
                </a:solidFill>
                <a:effectLst/>
                <a:latin typeface="Segoe UI" panose="020B0502040204020203" pitchFamily="34" charset="0"/>
              </a:rPr>
              <a:t>3) </a:t>
            </a:r>
            <a:r>
              <a:rPr lang="en-IN" sz="1600" b="1" i="0" dirty="0">
                <a:solidFill>
                  <a:srgbClr val="000000"/>
                </a:solidFill>
                <a:effectLst/>
                <a:latin typeface="Segoe UI" panose="020B0502040204020203" pitchFamily="34" charset="0"/>
              </a:rPr>
              <a:t>Open command prompt at the above location where your extracted folder exists.</a:t>
            </a:r>
            <a:br>
              <a:rPr lang="en-IN" sz="1600" b="1" i="0" dirty="0">
                <a:solidFill>
                  <a:srgbClr val="000000"/>
                </a:solidFill>
                <a:effectLst/>
                <a:latin typeface="Segoe UI" panose="020B0502040204020203" pitchFamily="34" charset="0"/>
              </a:rPr>
            </a:br>
            <a:r>
              <a:rPr lang="en-IN" sz="1600" b="0" i="0" dirty="0">
                <a:solidFill>
                  <a:srgbClr val="000000"/>
                </a:solidFill>
                <a:effectLst/>
                <a:latin typeface="Segoe UI" panose="020B0502040204020203" pitchFamily="34" charset="0"/>
              </a:rPr>
              <a:t>For example: Let’s assume that your location is C:/Downloads/ZipkinExecutable/&gt;</a:t>
            </a:r>
          </a:p>
          <a:p>
            <a:pPr algn="l" fontAlgn="base"/>
            <a:r>
              <a:rPr lang="en-IN" sz="1600" b="0" i="0" dirty="0">
                <a:solidFill>
                  <a:srgbClr val="000000"/>
                </a:solidFill>
                <a:effectLst/>
                <a:latin typeface="Segoe UI" panose="020B0502040204020203" pitchFamily="34" charset="0"/>
              </a:rPr>
              <a:t>4) </a:t>
            </a:r>
            <a:r>
              <a:rPr lang="en-IN" sz="1600" b="1" i="0" dirty="0">
                <a:solidFill>
                  <a:srgbClr val="000000"/>
                </a:solidFill>
                <a:effectLst/>
                <a:latin typeface="Segoe UI" panose="020B0502040204020203" pitchFamily="34" charset="0"/>
              </a:rPr>
              <a:t>Run Jar file by using below command</a:t>
            </a:r>
            <a:r>
              <a:rPr lang="en-IN" sz="1600" b="0" i="0" dirty="0">
                <a:solidFill>
                  <a:srgbClr val="000000"/>
                </a:solidFill>
                <a:effectLst/>
                <a:latin typeface="Segoe UI" panose="020B0502040204020203" pitchFamily="34" charset="0"/>
              </a:rPr>
              <a:t>:</a:t>
            </a:r>
            <a:br>
              <a:rPr lang="en-IN" sz="1600" b="0" i="0" dirty="0">
                <a:solidFill>
                  <a:srgbClr val="000000"/>
                </a:solidFill>
                <a:effectLst/>
                <a:latin typeface="Segoe UI" panose="020B0502040204020203" pitchFamily="34" charset="0"/>
              </a:rPr>
            </a:br>
            <a:r>
              <a:rPr lang="en-IN" sz="1600" b="0" i="0" dirty="0">
                <a:solidFill>
                  <a:srgbClr val="000000"/>
                </a:solidFill>
                <a:effectLst/>
                <a:latin typeface="Segoe UI" panose="020B0502040204020203" pitchFamily="34" charset="0"/>
              </a:rPr>
              <a:t>	&gt;</a:t>
            </a:r>
            <a:r>
              <a:rPr lang="en-IN" sz="1600" b="1" i="0" dirty="0">
                <a:solidFill>
                  <a:srgbClr val="FF0000"/>
                </a:solidFill>
                <a:effectLst/>
                <a:latin typeface="Segoe UI" panose="020B0502040204020203" pitchFamily="34" charset="0"/>
              </a:rPr>
              <a:t>java -jar zipkin-server-2.12.9-exec.jar</a:t>
            </a:r>
            <a:br>
              <a:rPr lang="en-IN" sz="1600" b="0" i="0" dirty="0">
                <a:solidFill>
                  <a:srgbClr val="000000"/>
                </a:solidFill>
                <a:effectLst/>
                <a:latin typeface="Segoe UI" panose="020B0502040204020203" pitchFamily="34" charset="0"/>
              </a:rPr>
            </a:br>
            <a:r>
              <a:rPr lang="en-IN" sz="1600" b="0" i="0" dirty="0">
                <a:solidFill>
                  <a:srgbClr val="000000"/>
                </a:solidFill>
                <a:effectLst/>
                <a:latin typeface="Segoe UI" panose="020B0502040204020203" pitchFamily="34" charset="0"/>
              </a:rPr>
              <a:t>If </a:t>
            </a:r>
            <a:r>
              <a:rPr lang="en-IN" sz="1600" b="0" i="0" dirty="0" err="1">
                <a:solidFill>
                  <a:srgbClr val="000000"/>
                </a:solidFill>
                <a:effectLst/>
                <a:latin typeface="Segoe UI" panose="020B0502040204020203" pitchFamily="34" charset="0"/>
              </a:rPr>
              <a:t>Zipkin</a:t>
            </a:r>
            <a:r>
              <a:rPr lang="en-IN" sz="1600" b="0" i="0" dirty="0">
                <a:solidFill>
                  <a:srgbClr val="000000"/>
                </a:solidFill>
                <a:effectLst/>
                <a:latin typeface="Segoe UI" panose="020B0502040204020203" pitchFamily="34" charset="0"/>
              </a:rPr>
              <a:t> Server started successfully, you will see message something like “Started </a:t>
            </a:r>
            <a:r>
              <a:rPr lang="en-IN" sz="1600" b="0" i="0" dirty="0" err="1">
                <a:solidFill>
                  <a:srgbClr val="000000"/>
                </a:solidFill>
                <a:effectLst/>
                <a:latin typeface="Segoe UI" panose="020B0502040204020203" pitchFamily="34" charset="0"/>
              </a:rPr>
              <a:t>ZipkinServer</a:t>
            </a:r>
            <a:r>
              <a:rPr lang="en-IN" sz="1600" b="0" i="0" dirty="0">
                <a:solidFill>
                  <a:srgbClr val="000000"/>
                </a:solidFill>
                <a:effectLst/>
                <a:latin typeface="Segoe UI" panose="020B0502040204020203" pitchFamily="34" charset="0"/>
              </a:rPr>
              <a:t> in 14.094 seconds (JVM running for 15.452)”</a:t>
            </a:r>
          </a:p>
          <a:p>
            <a:pPr algn="l" fontAlgn="base"/>
            <a:r>
              <a:rPr lang="en-IN" sz="1600" b="0" i="0" dirty="0">
                <a:solidFill>
                  <a:srgbClr val="000000"/>
                </a:solidFill>
                <a:effectLst/>
                <a:latin typeface="Segoe UI" panose="020B0502040204020203" pitchFamily="34" charset="0"/>
              </a:rPr>
              <a:t>5)</a:t>
            </a:r>
            <a:r>
              <a:rPr lang="en-IN" sz="1600" b="1" i="0" dirty="0">
                <a:solidFill>
                  <a:srgbClr val="000000"/>
                </a:solidFill>
                <a:effectLst/>
                <a:latin typeface="Segoe UI" panose="020B0502040204020203" pitchFamily="34" charset="0"/>
              </a:rPr>
              <a:t> Open your Browser and Enter URL:</a:t>
            </a:r>
            <a:br>
              <a:rPr lang="en-IN" sz="1600" b="0" i="0" dirty="0">
                <a:solidFill>
                  <a:srgbClr val="000000"/>
                </a:solidFill>
                <a:effectLst/>
                <a:latin typeface="Segoe UI" panose="020B0502040204020203" pitchFamily="34" charset="0"/>
              </a:rPr>
            </a:br>
            <a:r>
              <a:rPr lang="en-IN" sz="1600" b="0" i="0" dirty="0">
                <a:solidFill>
                  <a:srgbClr val="000000"/>
                </a:solidFill>
                <a:effectLst/>
                <a:latin typeface="Segoe UI" panose="020B0502040204020203" pitchFamily="34" charset="0"/>
              </a:rPr>
              <a:t>	</a:t>
            </a:r>
            <a:r>
              <a:rPr lang="en-IN" sz="1600" b="1" i="0" dirty="0">
                <a:solidFill>
                  <a:srgbClr val="FF0000"/>
                </a:solidFill>
                <a:effectLst/>
                <a:latin typeface="Segoe UI" panose="020B0502040204020203" pitchFamily="34" charset="0"/>
              </a:rPr>
              <a:t>http://localhost:9411/zipkin/</a:t>
            </a:r>
          </a:p>
          <a:p>
            <a:pPr algn="l" fontAlgn="base"/>
            <a:r>
              <a:rPr lang="en-IN" sz="1600" b="0" i="0" dirty="0">
                <a:solidFill>
                  <a:srgbClr val="000000"/>
                </a:solidFill>
                <a:effectLst/>
                <a:latin typeface="Segoe UI" panose="020B0502040204020203" pitchFamily="34" charset="0"/>
              </a:rPr>
              <a:t>6) </a:t>
            </a:r>
            <a:r>
              <a:rPr lang="en-IN" sz="1600" b="1" i="0" dirty="0">
                <a:solidFill>
                  <a:srgbClr val="000000"/>
                </a:solidFill>
                <a:effectLst/>
                <a:latin typeface="Segoe UI" panose="020B0502040204020203" pitchFamily="34" charset="0"/>
              </a:rPr>
              <a:t>Click on ‘Find Traces’ button. It will display ‘Showing: </a:t>
            </a:r>
            <a:r>
              <a:rPr lang="en-IN" sz="1600" b="1" i="0" dirty="0">
                <a:solidFill>
                  <a:srgbClr val="000000"/>
                </a:solidFill>
                <a:effectLst/>
                <a:latin typeface="inherit"/>
              </a:rPr>
              <a:t>0</a:t>
            </a:r>
            <a:r>
              <a:rPr lang="en-IN" sz="1600" b="1" i="0" dirty="0">
                <a:solidFill>
                  <a:srgbClr val="000000"/>
                </a:solidFill>
                <a:effectLst/>
                <a:latin typeface="Segoe UI" panose="020B0502040204020203" pitchFamily="34" charset="0"/>
              </a:rPr>
              <a:t> of </a:t>
            </a:r>
            <a:r>
              <a:rPr lang="en-IN" sz="1600" b="1" i="0" dirty="0">
                <a:solidFill>
                  <a:srgbClr val="000000"/>
                </a:solidFill>
                <a:effectLst/>
                <a:latin typeface="inherit"/>
              </a:rPr>
              <a:t>0</a:t>
            </a:r>
            <a:r>
              <a:rPr lang="en-IN" sz="1600" b="1" i="0" dirty="0">
                <a:solidFill>
                  <a:srgbClr val="000000"/>
                </a:solidFill>
                <a:effectLst/>
                <a:latin typeface="Segoe UI" panose="020B0502040204020203" pitchFamily="34" charset="0"/>
              </a:rPr>
              <a:t>‘</a:t>
            </a:r>
          </a:p>
        </p:txBody>
      </p:sp>
    </p:spTree>
    <p:extLst>
      <p:ext uri="{BB962C8B-B14F-4D97-AF65-F5344CB8AC3E}">
        <p14:creationId xmlns:p14="http://schemas.microsoft.com/office/powerpoint/2010/main" val="3321472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90B2AF-F59F-4583-9655-941EBCF9FC32}"/>
              </a:ext>
            </a:extLst>
          </p:cNvPr>
          <p:cNvSpPr txBox="1"/>
          <p:nvPr/>
        </p:nvSpPr>
        <p:spPr>
          <a:xfrm>
            <a:off x="564445" y="290648"/>
            <a:ext cx="8184444" cy="461665"/>
          </a:xfrm>
          <a:prstGeom prst="rect">
            <a:avLst/>
          </a:prstGeom>
          <a:noFill/>
        </p:spPr>
        <p:txBody>
          <a:bodyPr wrap="square">
            <a:spAutoFit/>
          </a:bodyPr>
          <a:lstStyle/>
          <a:p>
            <a:pPr algn="l" fontAlgn="base"/>
            <a:r>
              <a:rPr lang="en-IN" sz="2400" b="1" i="0" dirty="0">
                <a:solidFill>
                  <a:srgbClr val="000080"/>
                </a:solidFill>
                <a:effectLst/>
                <a:latin typeface="inherit"/>
              </a:rPr>
              <a:t>Implement Distributed Logging &amp; Tracing using Sleuth &amp; </a:t>
            </a:r>
            <a:r>
              <a:rPr lang="en-IN" sz="2400" b="1" i="0" dirty="0" err="1">
                <a:solidFill>
                  <a:srgbClr val="000080"/>
                </a:solidFill>
                <a:effectLst/>
                <a:latin typeface="inherit"/>
              </a:rPr>
              <a:t>Zipkin</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B67E9BAA-59A4-4470-BC4A-6A38E338B704}"/>
              </a:ext>
            </a:extLst>
          </p:cNvPr>
          <p:cNvSpPr txBox="1"/>
          <p:nvPr/>
        </p:nvSpPr>
        <p:spPr>
          <a:xfrm>
            <a:off x="564445" y="996960"/>
            <a:ext cx="7981244"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IN" b="0" i="0" dirty="0">
                <a:solidFill>
                  <a:srgbClr val="000000"/>
                </a:solidFill>
                <a:effectLst/>
                <a:latin typeface="Segoe UI" panose="020B0502040204020203" pitchFamily="34" charset="0"/>
              </a:rPr>
              <a:t>In order to implement Distributed Logging &amp; Tracing, we will do three major tasks as below:</a:t>
            </a:r>
            <a:endParaRPr lang="en-IN" dirty="0"/>
          </a:p>
        </p:txBody>
      </p:sp>
      <p:graphicFrame>
        <p:nvGraphicFramePr>
          <p:cNvPr id="8" name="Diagram 7">
            <a:extLst>
              <a:ext uri="{FF2B5EF4-FFF2-40B4-BE49-F238E27FC236}">
                <a16:creationId xmlns:a16="http://schemas.microsoft.com/office/drawing/2014/main" id="{D7D9CB8E-499B-4704-8EF4-4F33A45D501C}"/>
              </a:ext>
            </a:extLst>
          </p:cNvPr>
          <p:cNvGraphicFramePr/>
          <p:nvPr>
            <p:extLst>
              <p:ext uri="{D42A27DB-BD31-4B8C-83A1-F6EECF244321}">
                <p14:modId xmlns:p14="http://schemas.microsoft.com/office/powerpoint/2010/main" val="953468453"/>
              </p:ext>
            </p:extLst>
          </p:nvPr>
        </p:nvGraphicFramePr>
        <p:xfrm>
          <a:off x="564444" y="2032337"/>
          <a:ext cx="7981243" cy="2618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98485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AE0358-0630-472A-BA05-DB52094063D8}"/>
              </a:ext>
            </a:extLst>
          </p:cNvPr>
          <p:cNvSpPr txBox="1"/>
          <p:nvPr/>
        </p:nvSpPr>
        <p:spPr>
          <a:xfrm>
            <a:off x="914399" y="221733"/>
            <a:ext cx="6795911" cy="461665"/>
          </a:xfrm>
          <a:prstGeom prst="rect">
            <a:avLst/>
          </a:prstGeom>
          <a:noFill/>
        </p:spPr>
        <p:txBody>
          <a:bodyPr wrap="square">
            <a:spAutoFit/>
          </a:bodyPr>
          <a:lstStyle/>
          <a:p>
            <a:pPr algn="ctr" fontAlgn="base"/>
            <a:r>
              <a:rPr lang="en-IN" sz="2400" b="1" i="0" dirty="0">
                <a:solidFill>
                  <a:srgbClr val="000080"/>
                </a:solidFill>
                <a:effectLst/>
                <a:latin typeface="inherit"/>
              </a:rPr>
              <a:t>Step 1 - Create a Spring Boot Project using STS</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FE31C31B-2ACE-4519-ACF4-1F160C316204}"/>
              </a:ext>
            </a:extLst>
          </p:cNvPr>
          <p:cNvSpPr txBox="1"/>
          <p:nvPr/>
        </p:nvSpPr>
        <p:spPr>
          <a:xfrm>
            <a:off x="383821" y="824426"/>
            <a:ext cx="8015111" cy="1477328"/>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Use STS(Spring Tool Suite) to create our Spring Boot Project.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If you are new to Spring Boot, visit </a:t>
            </a:r>
            <a:r>
              <a:rPr lang="en-IN" b="0" i="0" u="none" strike="noStrike" dirty="0">
                <a:solidFill>
                  <a:srgbClr val="A52A2A"/>
                </a:solidFill>
                <a:effectLst/>
                <a:latin typeface="Segoe UI" panose="020B0502040204020203" pitchFamily="34" charset="0"/>
                <a:hlinkClick r:id="rId2"/>
              </a:rPr>
              <a:t>Internal Link</a:t>
            </a:r>
            <a:r>
              <a:rPr lang="en-IN" b="0" i="0" dirty="0">
                <a:solidFill>
                  <a:srgbClr val="000000"/>
                </a:solidFill>
                <a:effectLst/>
                <a:latin typeface="Segoe UI" panose="020B0502040204020203" pitchFamily="34" charset="0"/>
              </a:rPr>
              <a:t> to create a sample project in spring boot using STS.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While creating a project in STS add starters </a:t>
            </a:r>
            <a:r>
              <a:rPr lang="en-IN" b="1" i="0" dirty="0">
                <a:solidFill>
                  <a:srgbClr val="FF0000"/>
                </a:solidFill>
                <a:effectLst/>
                <a:latin typeface="Segoe UI" panose="020B0502040204020203" pitchFamily="34" charset="0"/>
              </a:rPr>
              <a:t>‘Sleuth’, ‘</a:t>
            </a:r>
            <a:r>
              <a:rPr lang="en-IN" b="1" i="0" dirty="0" err="1">
                <a:solidFill>
                  <a:srgbClr val="FF0000"/>
                </a:solidFill>
                <a:effectLst/>
                <a:latin typeface="Segoe UI" panose="020B0502040204020203" pitchFamily="34" charset="0"/>
              </a:rPr>
              <a:t>Zipkin</a:t>
            </a:r>
            <a:r>
              <a:rPr lang="en-IN" b="1" i="0" dirty="0">
                <a:solidFill>
                  <a:srgbClr val="FF0000"/>
                </a:solidFill>
                <a:effectLst/>
                <a:latin typeface="Segoe UI" panose="020B0502040204020203" pitchFamily="34" charset="0"/>
              </a:rPr>
              <a:t> Client’, ‘Spring Web’ </a:t>
            </a:r>
            <a:r>
              <a:rPr lang="en-IN" b="0" i="0" dirty="0">
                <a:solidFill>
                  <a:srgbClr val="000000"/>
                </a:solidFill>
                <a:effectLst/>
                <a:latin typeface="Segoe UI" panose="020B0502040204020203" pitchFamily="34" charset="0"/>
              </a:rPr>
              <a:t>in order to get features of them.</a:t>
            </a:r>
            <a:endParaRPr lang="en-IN" dirty="0"/>
          </a:p>
        </p:txBody>
      </p:sp>
    </p:spTree>
    <p:extLst>
      <p:ext uri="{BB962C8B-B14F-4D97-AF65-F5344CB8AC3E}">
        <p14:creationId xmlns:p14="http://schemas.microsoft.com/office/powerpoint/2010/main" val="5364280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1BEF95-2DF1-4281-8B79-7EDE487530A1}"/>
              </a:ext>
            </a:extLst>
          </p:cNvPr>
          <p:cNvPicPr>
            <a:picLocks noChangeAspect="1"/>
          </p:cNvPicPr>
          <p:nvPr/>
        </p:nvPicPr>
        <p:blipFill>
          <a:blip r:embed="rId2"/>
          <a:stretch>
            <a:fillRect/>
          </a:stretch>
        </p:blipFill>
        <p:spPr>
          <a:xfrm>
            <a:off x="1194916" y="418799"/>
            <a:ext cx="6754168" cy="4305901"/>
          </a:xfrm>
          <a:prstGeom prst="rect">
            <a:avLst/>
          </a:prstGeom>
        </p:spPr>
      </p:pic>
    </p:spTree>
    <p:extLst>
      <p:ext uri="{BB962C8B-B14F-4D97-AF65-F5344CB8AC3E}">
        <p14:creationId xmlns:p14="http://schemas.microsoft.com/office/powerpoint/2010/main" val="7027227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A116C0-048A-48A1-A024-736B2999787B}"/>
              </a:ext>
            </a:extLst>
          </p:cNvPr>
          <p:cNvPicPr>
            <a:picLocks noChangeAspect="1"/>
          </p:cNvPicPr>
          <p:nvPr/>
        </p:nvPicPr>
        <p:blipFill>
          <a:blip r:embed="rId2"/>
          <a:stretch>
            <a:fillRect/>
          </a:stretch>
        </p:blipFill>
        <p:spPr>
          <a:xfrm>
            <a:off x="1979935" y="770706"/>
            <a:ext cx="5477639" cy="4143953"/>
          </a:xfrm>
          <a:prstGeom prst="rect">
            <a:avLst/>
          </a:prstGeom>
        </p:spPr>
      </p:pic>
      <p:sp>
        <p:nvSpPr>
          <p:cNvPr id="5" name="TextBox 4">
            <a:extLst>
              <a:ext uri="{FF2B5EF4-FFF2-40B4-BE49-F238E27FC236}">
                <a16:creationId xmlns:a16="http://schemas.microsoft.com/office/drawing/2014/main" id="{6D1D4620-7CB7-451F-BD58-39D82E31F767}"/>
              </a:ext>
            </a:extLst>
          </p:cNvPr>
          <p:cNvSpPr txBox="1"/>
          <p:nvPr/>
        </p:nvSpPr>
        <p:spPr>
          <a:xfrm>
            <a:off x="1574799" y="228841"/>
            <a:ext cx="5994402" cy="400110"/>
          </a:xfrm>
          <a:prstGeom prst="rect">
            <a:avLst/>
          </a:prstGeom>
          <a:noFill/>
        </p:spPr>
        <p:txBody>
          <a:bodyPr wrap="square">
            <a:spAutoFit/>
          </a:bodyPr>
          <a:lstStyle/>
          <a:p>
            <a:pPr algn="l" fontAlgn="base"/>
            <a:r>
              <a:rPr lang="en-IN" sz="2000" b="1" i="0" dirty="0">
                <a:solidFill>
                  <a:srgbClr val="000080"/>
                </a:solidFill>
                <a:effectLst/>
                <a:latin typeface="inherit"/>
              </a:rPr>
              <a:t>Step#3: Create AppConfig.java to Setup Configurations</a:t>
            </a:r>
            <a:endParaRPr lang="en-IN" sz="2000" b="1" i="0" dirty="0">
              <a:solidFill>
                <a:srgbClr val="3D3D3D"/>
              </a:solidFill>
              <a:effectLst/>
              <a:latin typeface="Palatino"/>
            </a:endParaRPr>
          </a:p>
        </p:txBody>
      </p:sp>
    </p:spTree>
    <p:extLst>
      <p:ext uri="{BB962C8B-B14F-4D97-AF65-F5344CB8AC3E}">
        <p14:creationId xmlns:p14="http://schemas.microsoft.com/office/powerpoint/2010/main" val="2765628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4BAAC6-E8DC-43F4-ACBE-4E3D0547EC0C}"/>
              </a:ext>
            </a:extLst>
          </p:cNvPr>
          <p:cNvSpPr txBox="1"/>
          <p:nvPr/>
        </p:nvSpPr>
        <p:spPr>
          <a:xfrm>
            <a:off x="1794933" y="345910"/>
            <a:ext cx="6011333" cy="523220"/>
          </a:xfrm>
          <a:prstGeom prst="rect">
            <a:avLst/>
          </a:prstGeom>
          <a:noFill/>
        </p:spPr>
        <p:txBody>
          <a:bodyPr wrap="square">
            <a:spAutoFit/>
          </a:bodyPr>
          <a:lstStyle/>
          <a:p>
            <a:pPr algn="just"/>
            <a:r>
              <a:rPr lang="en-IN" sz="28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What exactly is Microservices?</a:t>
            </a:r>
          </a:p>
        </p:txBody>
      </p:sp>
      <p:sp>
        <p:nvSpPr>
          <p:cNvPr id="5" name="TextBox 4">
            <a:extLst>
              <a:ext uri="{FF2B5EF4-FFF2-40B4-BE49-F238E27FC236}">
                <a16:creationId xmlns:a16="http://schemas.microsoft.com/office/drawing/2014/main" id="{F06B4C9C-F0D1-48FD-9CC2-C39D6B83E209}"/>
              </a:ext>
            </a:extLst>
          </p:cNvPr>
          <p:cNvSpPr txBox="1"/>
          <p:nvPr/>
        </p:nvSpPr>
        <p:spPr>
          <a:xfrm>
            <a:off x="488742" y="1256940"/>
            <a:ext cx="4083258" cy="3139321"/>
          </a:xfrm>
          <a:prstGeom prst="rect">
            <a:avLst/>
          </a:prstGeom>
          <a:noFill/>
        </p:spPr>
        <p:txBody>
          <a:bodyPr wrap="square">
            <a:spAutoFit/>
          </a:bodyPr>
          <a:lstStyle/>
          <a:p>
            <a:pPr marL="285750" indent="-285750">
              <a:buFont typeface="Arial" panose="020B0604020202020204" pitchFamily="34" charset="0"/>
              <a:buChar char="•"/>
            </a:pPr>
            <a:r>
              <a:rPr lang="en-IN" b="1" i="0" dirty="0">
                <a:solidFill>
                  <a:srgbClr val="4A4A4A"/>
                </a:solidFill>
                <a:effectLst/>
                <a:latin typeface="Open Sans" panose="020B0606030504020204" pitchFamily="34" charset="0"/>
              </a:rPr>
              <a:t>Microservices</a:t>
            </a:r>
            <a:r>
              <a:rPr lang="en-IN" b="0" i="0" dirty="0">
                <a:solidFill>
                  <a:srgbClr val="4A4A4A"/>
                </a:solidFill>
                <a:effectLst/>
                <a:latin typeface="Open Sans" panose="020B0606030504020204" pitchFamily="34" charset="0"/>
              </a:rPr>
              <a:t> is an architectural style that structures an application as a collection of small autonomous services, modelled around a </a:t>
            </a:r>
            <a:r>
              <a:rPr lang="en-IN" b="1" i="0" dirty="0">
                <a:solidFill>
                  <a:srgbClr val="4A4A4A"/>
                </a:solidFill>
                <a:effectLst/>
                <a:latin typeface="Open Sans" panose="020B0606030504020204" pitchFamily="34" charset="0"/>
              </a:rPr>
              <a:t>business domain.</a:t>
            </a:r>
          </a:p>
          <a:p>
            <a:pPr marL="285750" indent="-285750">
              <a:buFont typeface="Arial" panose="020B0604020202020204" pitchFamily="34" charset="0"/>
              <a:buChar char="•"/>
            </a:pPr>
            <a:endParaRPr lang="en-IN" b="1" i="0" dirty="0">
              <a:solidFill>
                <a:srgbClr val="4A4A4A"/>
              </a:solidFill>
              <a:effectLst/>
              <a:latin typeface="Open Sans" panose="020B0606030504020204" pitchFamily="34" charset="0"/>
            </a:endParaRPr>
          </a:p>
          <a:p>
            <a:pPr marL="285750" indent="-285750">
              <a:buFont typeface="Arial" panose="020B0604020202020204" pitchFamily="34" charset="0"/>
              <a:buChar char="•"/>
            </a:pPr>
            <a:r>
              <a:rPr lang="en-IN" b="0" i="0" dirty="0">
                <a:solidFill>
                  <a:srgbClr val="4A4A4A"/>
                </a:solidFill>
                <a:effectLst/>
                <a:latin typeface="Open Sans" panose="020B0606030504020204" pitchFamily="34" charset="0"/>
              </a:rPr>
              <a:t>In the given Architecture, each service is </a:t>
            </a:r>
            <a:r>
              <a:rPr lang="en-IN" b="1" i="0" dirty="0">
                <a:solidFill>
                  <a:srgbClr val="4A4A4A"/>
                </a:solidFill>
                <a:effectLst/>
                <a:latin typeface="Open Sans" panose="020B0606030504020204" pitchFamily="34" charset="0"/>
              </a:rPr>
              <a:t>self-contained</a:t>
            </a:r>
            <a:r>
              <a:rPr lang="en-IN" b="0" i="0" dirty="0">
                <a:solidFill>
                  <a:srgbClr val="4A4A4A"/>
                </a:solidFill>
                <a:effectLst/>
                <a:latin typeface="Open Sans" panose="020B0606030504020204" pitchFamily="34" charset="0"/>
              </a:rPr>
              <a:t> and implements a </a:t>
            </a:r>
            <a:r>
              <a:rPr lang="en-IN" b="1" i="0" dirty="0">
                <a:solidFill>
                  <a:srgbClr val="4A4A4A"/>
                </a:solidFill>
                <a:effectLst/>
                <a:latin typeface="Open Sans" panose="020B0606030504020204" pitchFamily="34" charset="0"/>
              </a:rPr>
              <a:t>single business capability.</a:t>
            </a:r>
            <a:endParaRPr lang="en-IN" dirty="0"/>
          </a:p>
        </p:txBody>
      </p:sp>
      <p:pic>
        <p:nvPicPr>
          <p:cNvPr id="6" name="Picture 5">
            <a:extLst>
              <a:ext uri="{FF2B5EF4-FFF2-40B4-BE49-F238E27FC236}">
                <a16:creationId xmlns:a16="http://schemas.microsoft.com/office/drawing/2014/main" id="{5F962892-267F-4FF7-8327-3D7A1DCBC5C8}"/>
              </a:ext>
            </a:extLst>
          </p:cNvPr>
          <p:cNvPicPr>
            <a:picLocks noChangeAspect="1"/>
          </p:cNvPicPr>
          <p:nvPr/>
        </p:nvPicPr>
        <p:blipFill>
          <a:blip r:embed="rId2"/>
          <a:stretch>
            <a:fillRect/>
          </a:stretch>
        </p:blipFill>
        <p:spPr>
          <a:xfrm>
            <a:off x="4726724" y="1138324"/>
            <a:ext cx="3928534" cy="3527557"/>
          </a:xfrm>
          <a:prstGeom prst="rect">
            <a:avLst/>
          </a:prstGeom>
        </p:spPr>
      </p:pic>
    </p:spTree>
    <p:extLst>
      <p:ext uri="{BB962C8B-B14F-4D97-AF65-F5344CB8AC3E}">
        <p14:creationId xmlns:p14="http://schemas.microsoft.com/office/powerpoint/2010/main" val="23240624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029A57-7A80-451A-B077-F4A6C56B7DFE}"/>
              </a:ext>
            </a:extLst>
          </p:cNvPr>
          <p:cNvSpPr txBox="1"/>
          <p:nvPr/>
        </p:nvSpPr>
        <p:spPr>
          <a:xfrm>
            <a:off x="722490" y="286434"/>
            <a:ext cx="7857065" cy="461665"/>
          </a:xfrm>
          <a:prstGeom prst="rect">
            <a:avLst/>
          </a:prstGeom>
          <a:noFill/>
        </p:spPr>
        <p:txBody>
          <a:bodyPr wrap="square">
            <a:spAutoFit/>
          </a:bodyPr>
          <a:lstStyle/>
          <a:p>
            <a:pPr algn="ctr" fontAlgn="base"/>
            <a:r>
              <a:rPr lang="en-IN" sz="2400" b="1" i="0" dirty="0">
                <a:solidFill>
                  <a:srgbClr val="000080"/>
                </a:solidFill>
                <a:effectLst/>
                <a:latin typeface="inherit"/>
              </a:rPr>
              <a:t>Step#4: Write a </a:t>
            </a:r>
            <a:r>
              <a:rPr lang="en-IN" sz="2400" b="1" i="0" dirty="0" err="1">
                <a:solidFill>
                  <a:srgbClr val="000080"/>
                </a:solidFill>
                <a:effectLst/>
                <a:latin typeface="inherit"/>
              </a:rPr>
              <a:t>RestController</a:t>
            </a:r>
            <a:r>
              <a:rPr lang="en-IN" sz="2400" b="1" i="0" dirty="0">
                <a:solidFill>
                  <a:srgbClr val="000080"/>
                </a:solidFill>
                <a:effectLst/>
                <a:latin typeface="inherit"/>
              </a:rPr>
              <a:t> to implement a Microservice</a:t>
            </a:r>
            <a:endParaRPr lang="en-IN" sz="2400" b="1" i="0" dirty="0">
              <a:solidFill>
                <a:srgbClr val="3D3D3D"/>
              </a:solidFill>
              <a:effectLst/>
              <a:latin typeface="Palatino"/>
            </a:endParaRPr>
          </a:p>
        </p:txBody>
      </p:sp>
      <p:pic>
        <p:nvPicPr>
          <p:cNvPr id="5" name="Picture 4">
            <a:extLst>
              <a:ext uri="{FF2B5EF4-FFF2-40B4-BE49-F238E27FC236}">
                <a16:creationId xmlns:a16="http://schemas.microsoft.com/office/drawing/2014/main" id="{28797C17-49ED-4A6C-A8B3-81CB4C6C62A8}"/>
              </a:ext>
            </a:extLst>
          </p:cNvPr>
          <p:cNvPicPr>
            <a:picLocks noChangeAspect="1"/>
          </p:cNvPicPr>
          <p:nvPr/>
        </p:nvPicPr>
        <p:blipFill>
          <a:blip r:embed="rId2"/>
          <a:stretch>
            <a:fillRect/>
          </a:stretch>
        </p:blipFill>
        <p:spPr>
          <a:xfrm>
            <a:off x="1150096" y="798850"/>
            <a:ext cx="7001852" cy="4058216"/>
          </a:xfrm>
          <a:prstGeom prst="rect">
            <a:avLst/>
          </a:prstGeom>
        </p:spPr>
      </p:pic>
    </p:spTree>
    <p:extLst>
      <p:ext uri="{BB962C8B-B14F-4D97-AF65-F5344CB8AC3E}">
        <p14:creationId xmlns:p14="http://schemas.microsoft.com/office/powerpoint/2010/main" val="2701907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08BE34-1EBE-4547-AF2D-69142B67C396}"/>
              </a:ext>
            </a:extLst>
          </p:cNvPr>
          <p:cNvSpPr txBox="1"/>
          <p:nvPr/>
        </p:nvSpPr>
        <p:spPr>
          <a:xfrm>
            <a:off x="857956" y="207412"/>
            <a:ext cx="7032977" cy="461665"/>
          </a:xfrm>
          <a:prstGeom prst="rect">
            <a:avLst/>
          </a:prstGeom>
          <a:noFill/>
        </p:spPr>
        <p:txBody>
          <a:bodyPr wrap="square">
            <a:spAutoFit/>
          </a:bodyPr>
          <a:lstStyle/>
          <a:p>
            <a:pPr algn="ctr" fontAlgn="base"/>
            <a:r>
              <a:rPr lang="en-IN" sz="2400" b="1" i="0" dirty="0">
                <a:solidFill>
                  <a:srgbClr val="000080"/>
                </a:solidFill>
                <a:effectLst/>
                <a:latin typeface="inherit"/>
              </a:rPr>
              <a:t>Step#5: Write two more applications just like above</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F50D9F24-CC7C-4C8E-9403-DF8348F1E783}"/>
              </a:ext>
            </a:extLst>
          </p:cNvPr>
          <p:cNvSpPr txBox="1"/>
          <p:nvPr/>
        </p:nvSpPr>
        <p:spPr>
          <a:xfrm>
            <a:off x="519288" y="940348"/>
            <a:ext cx="7879645" cy="1200329"/>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Create multiple applications. For example, let’s say </a:t>
            </a:r>
            <a:r>
              <a:rPr lang="en-IN" b="0" i="0" dirty="0" err="1">
                <a:solidFill>
                  <a:srgbClr val="000000"/>
                </a:solidFill>
                <a:effectLst/>
                <a:latin typeface="Segoe UI" panose="020B0502040204020203" pitchFamily="34" charset="0"/>
              </a:rPr>
              <a:t>MyServiceTwo</a:t>
            </a:r>
            <a:r>
              <a:rPr lang="en-IN" b="0" i="0" dirty="0">
                <a:solidFill>
                  <a:srgbClr val="000000"/>
                </a:solidFill>
                <a:effectLst/>
                <a:latin typeface="Segoe UI" panose="020B0502040204020203" pitchFamily="34" charset="0"/>
              </a:rPr>
              <a:t> and </a:t>
            </a:r>
            <a:r>
              <a:rPr lang="en-IN" b="0" i="0" dirty="0" err="1">
                <a:solidFill>
                  <a:srgbClr val="000000"/>
                </a:solidFill>
                <a:effectLst/>
                <a:latin typeface="Segoe UI" panose="020B0502040204020203" pitchFamily="34" charset="0"/>
              </a:rPr>
              <a:t>MyServiceThree</a:t>
            </a:r>
            <a:r>
              <a:rPr lang="en-IN" b="0" i="0" dirty="0">
                <a:solidFill>
                  <a:srgbClr val="000000"/>
                </a:solidFill>
                <a:effectLst/>
                <a:latin typeface="Segoe UI" panose="020B0502040204020203" pitchFamily="34" charset="0"/>
              </a:rPr>
              <a:t>.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However, Config Files will be similar but properties may differ.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Also change the code of </a:t>
            </a:r>
            <a:r>
              <a:rPr lang="en-IN" b="0" i="0" dirty="0" err="1">
                <a:solidFill>
                  <a:srgbClr val="000000"/>
                </a:solidFill>
                <a:effectLst/>
                <a:latin typeface="Segoe UI" panose="020B0502040204020203" pitchFamily="34" charset="0"/>
              </a:rPr>
              <a:t>RestController</a:t>
            </a:r>
            <a:r>
              <a:rPr lang="en-IN" b="0" i="0" dirty="0">
                <a:solidFill>
                  <a:srgbClr val="000000"/>
                </a:solidFill>
                <a:effectLst/>
                <a:latin typeface="Segoe UI" panose="020B0502040204020203" pitchFamily="34" charset="0"/>
              </a:rPr>
              <a:t> accordingly.</a:t>
            </a:r>
            <a:endParaRPr lang="en-IN" dirty="0"/>
          </a:p>
        </p:txBody>
      </p:sp>
      <p:pic>
        <p:nvPicPr>
          <p:cNvPr id="7" name="Picture 6">
            <a:extLst>
              <a:ext uri="{FF2B5EF4-FFF2-40B4-BE49-F238E27FC236}">
                <a16:creationId xmlns:a16="http://schemas.microsoft.com/office/drawing/2014/main" id="{B74996C1-A461-4C1A-BCC9-5D7AE23FE6AF}"/>
              </a:ext>
            </a:extLst>
          </p:cNvPr>
          <p:cNvPicPr>
            <a:picLocks noChangeAspect="1"/>
          </p:cNvPicPr>
          <p:nvPr/>
        </p:nvPicPr>
        <p:blipFill>
          <a:blip r:embed="rId2"/>
          <a:stretch>
            <a:fillRect/>
          </a:stretch>
        </p:blipFill>
        <p:spPr>
          <a:xfrm>
            <a:off x="1282751" y="2140677"/>
            <a:ext cx="6849431" cy="2648320"/>
          </a:xfrm>
          <a:prstGeom prst="rect">
            <a:avLst/>
          </a:prstGeom>
        </p:spPr>
      </p:pic>
    </p:spTree>
    <p:extLst>
      <p:ext uri="{BB962C8B-B14F-4D97-AF65-F5344CB8AC3E}">
        <p14:creationId xmlns:p14="http://schemas.microsoft.com/office/powerpoint/2010/main" val="31408846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5B2259-B6D8-4301-9592-1BB3A7B61042}"/>
              </a:ext>
            </a:extLst>
          </p:cNvPr>
          <p:cNvSpPr txBox="1"/>
          <p:nvPr/>
        </p:nvSpPr>
        <p:spPr>
          <a:xfrm>
            <a:off x="1281288" y="323334"/>
            <a:ext cx="6581423" cy="461665"/>
          </a:xfrm>
          <a:prstGeom prst="rect">
            <a:avLst/>
          </a:prstGeom>
          <a:noFill/>
        </p:spPr>
        <p:txBody>
          <a:bodyPr wrap="square">
            <a:spAutoFit/>
          </a:bodyPr>
          <a:lstStyle/>
          <a:p>
            <a:pPr algn="ctr" fontAlgn="base"/>
            <a:r>
              <a:rPr lang="en-IN" sz="2400" b="1" i="0" dirty="0">
                <a:solidFill>
                  <a:srgbClr val="000080"/>
                </a:solidFill>
                <a:effectLst/>
                <a:latin typeface="inherit"/>
              </a:rPr>
              <a:t>How to test the application as a whole ?</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A9819F2C-9306-4814-AB71-DA108BB9818C}"/>
              </a:ext>
            </a:extLst>
          </p:cNvPr>
          <p:cNvSpPr txBox="1"/>
          <p:nvPr/>
        </p:nvSpPr>
        <p:spPr>
          <a:xfrm>
            <a:off x="541867" y="968654"/>
            <a:ext cx="8240889" cy="369331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buFont typeface="+mj-lt"/>
              <a:buAutoNum type="arabicPeriod"/>
            </a:pPr>
            <a:r>
              <a:rPr lang="en-IN" b="0" i="0" dirty="0">
                <a:solidFill>
                  <a:srgbClr val="000000"/>
                </a:solidFill>
                <a:effectLst/>
                <a:latin typeface="Segoe UI" panose="020B0502040204020203" pitchFamily="34" charset="0"/>
              </a:rPr>
              <a:t>Start </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Server</a:t>
            </a:r>
          </a:p>
          <a:p>
            <a:pPr marL="342900" indent="-342900">
              <a:buFont typeface="+mj-lt"/>
              <a:buAutoNum type="arabicPeriod"/>
            </a:pPr>
            <a:r>
              <a:rPr lang="en-IN" b="0" i="0" dirty="0">
                <a:solidFill>
                  <a:srgbClr val="000000"/>
                </a:solidFill>
                <a:effectLst/>
                <a:latin typeface="Segoe UI" panose="020B0502040204020203" pitchFamily="34" charset="0"/>
              </a:rPr>
              <a:t>Start All Microservices one by one</a:t>
            </a:r>
          </a:p>
          <a:p>
            <a:pPr marL="342900" indent="-342900">
              <a:buFont typeface="+mj-lt"/>
              <a:buAutoNum type="arabicPeriod"/>
            </a:pPr>
            <a:r>
              <a:rPr lang="en-IN" b="0" i="0" dirty="0">
                <a:solidFill>
                  <a:srgbClr val="000000"/>
                </a:solidFill>
                <a:effectLst/>
                <a:latin typeface="Segoe UI" panose="020B0502040204020203" pitchFamily="34" charset="0"/>
              </a:rPr>
              <a:t>Enter URL: </a:t>
            </a:r>
            <a:r>
              <a:rPr lang="en-IN" b="0" i="0" dirty="0">
                <a:solidFill>
                  <a:srgbClr val="000000"/>
                </a:solidFill>
                <a:effectLst/>
                <a:latin typeface="Segoe UI" panose="020B0502040204020203" pitchFamily="34" charset="0"/>
                <a:hlinkClick r:id="rId2"/>
              </a:rPr>
              <a:t>http://localhost:8081/m1</a:t>
            </a:r>
            <a:endParaRPr lang="en-IN" b="0" i="0" dirty="0">
              <a:solidFill>
                <a:srgbClr val="000000"/>
              </a:solidFill>
              <a:effectLst/>
              <a:latin typeface="Segoe UI" panose="020B0502040204020203" pitchFamily="34" charset="0"/>
            </a:endParaRPr>
          </a:p>
          <a:p>
            <a:pPr marL="342900" indent="-342900">
              <a:buFont typeface="+mj-lt"/>
              <a:buAutoNum type="arabicPeriod"/>
            </a:pPr>
            <a:r>
              <a:rPr lang="en-IN" b="0" i="0" dirty="0">
                <a:solidFill>
                  <a:srgbClr val="000000"/>
                </a:solidFill>
                <a:effectLst/>
                <a:latin typeface="Segoe UI" panose="020B0502040204020203" pitchFamily="34" charset="0"/>
              </a:rPr>
              <a:t>Open a new browser window and enter </a:t>
            </a:r>
            <a:r>
              <a:rPr lang="en-IN" b="0" i="0" dirty="0">
                <a:solidFill>
                  <a:srgbClr val="000000"/>
                </a:solidFill>
                <a:effectLst/>
                <a:latin typeface="Segoe UI" panose="020B0502040204020203" pitchFamily="34" charset="0"/>
                <a:hlinkClick r:id="rId3"/>
              </a:rPr>
              <a:t>http://localhost:9411/zipkin</a:t>
            </a:r>
            <a:endParaRPr lang="en-IN" b="0" i="0" dirty="0">
              <a:solidFill>
                <a:srgbClr val="000000"/>
              </a:solidFill>
              <a:effectLst/>
              <a:latin typeface="Segoe UI" panose="020B0502040204020203" pitchFamily="34" charset="0"/>
            </a:endParaRPr>
          </a:p>
          <a:p>
            <a:pPr marL="342900" indent="-342900">
              <a:buFont typeface="+mj-lt"/>
              <a:buAutoNum type="arabicPeriod"/>
            </a:pPr>
            <a:r>
              <a:rPr lang="en-IN" b="0" i="0" dirty="0">
                <a:solidFill>
                  <a:srgbClr val="000000"/>
                </a:solidFill>
                <a:effectLst/>
                <a:latin typeface="Segoe UI" panose="020B0502040204020203" pitchFamily="34" charset="0"/>
              </a:rPr>
              <a:t>Click on Find Trace. You will see details of three running microservices highlighted in green </a:t>
            </a:r>
            <a:r>
              <a:rPr lang="en-IN" b="0" i="0" dirty="0" err="1">
                <a:solidFill>
                  <a:srgbClr val="000000"/>
                </a:solidFill>
                <a:effectLst/>
                <a:latin typeface="Segoe UI" panose="020B0502040204020203" pitchFamily="34" charset="0"/>
              </a:rPr>
              <a:t>color</a:t>
            </a:r>
            <a:r>
              <a:rPr lang="en-IN" b="0" i="0" dirty="0">
                <a:solidFill>
                  <a:srgbClr val="000000"/>
                </a:solidFill>
                <a:effectLst/>
                <a:latin typeface="Segoe UI" panose="020B0502040204020203" pitchFamily="34" charset="0"/>
              </a:rPr>
              <a:t>.</a:t>
            </a:r>
          </a:p>
          <a:p>
            <a:pPr marL="342900" indent="-342900">
              <a:buFont typeface="+mj-lt"/>
              <a:buAutoNum type="arabicPeriod"/>
            </a:pPr>
            <a:r>
              <a:rPr lang="en-IN" b="0" i="0" dirty="0">
                <a:solidFill>
                  <a:srgbClr val="000000"/>
                </a:solidFill>
                <a:effectLst/>
                <a:latin typeface="Segoe UI" panose="020B0502040204020203" pitchFamily="34" charset="0"/>
              </a:rPr>
              <a:t>Click on Blue </a:t>
            </a:r>
            <a:r>
              <a:rPr lang="en-IN" b="0" i="0" dirty="0" err="1">
                <a:solidFill>
                  <a:srgbClr val="000000"/>
                </a:solidFill>
                <a:effectLst/>
                <a:latin typeface="Segoe UI" panose="020B0502040204020203" pitchFamily="34" charset="0"/>
              </a:rPr>
              <a:t>color</a:t>
            </a:r>
            <a:r>
              <a:rPr lang="en-IN" b="0" i="0" dirty="0">
                <a:solidFill>
                  <a:srgbClr val="000000"/>
                </a:solidFill>
                <a:effectLst/>
                <a:latin typeface="Segoe UI" panose="020B0502040204020203" pitchFamily="34" charset="0"/>
              </a:rPr>
              <a:t> bar. You will see trace record of each microservice.</a:t>
            </a:r>
          </a:p>
          <a:p>
            <a:pPr marL="342900" indent="-342900">
              <a:buFont typeface="+mj-lt"/>
              <a:buAutoNum type="arabicPeriod"/>
            </a:pPr>
            <a:r>
              <a:rPr lang="en-IN" b="0" i="0" dirty="0">
                <a:solidFill>
                  <a:srgbClr val="000000"/>
                </a:solidFill>
                <a:effectLst/>
                <a:latin typeface="Segoe UI" panose="020B0502040204020203" pitchFamily="34" charset="0"/>
              </a:rPr>
              <a:t>Click on any one option. Let’s click on ‘microservice#2’. A new popup window will appear with all the details.</a:t>
            </a:r>
          </a:p>
          <a:p>
            <a:pPr marL="342900" indent="-342900">
              <a:buFont typeface="+mj-lt"/>
              <a:buAutoNum type="arabicPeriod"/>
            </a:pPr>
            <a:r>
              <a:rPr lang="en-IN" b="0" i="0" dirty="0">
                <a:solidFill>
                  <a:srgbClr val="000000"/>
                </a:solidFill>
                <a:effectLst/>
                <a:latin typeface="Segoe UI" panose="020B0502040204020203" pitchFamily="34" charset="0"/>
              </a:rPr>
              <a:t>Click on ‘Show IDs’, you will find details of </a:t>
            </a:r>
            <a:r>
              <a:rPr lang="en-IN" b="0" i="0" dirty="0" err="1">
                <a:solidFill>
                  <a:srgbClr val="000000"/>
                </a:solidFill>
                <a:effectLst/>
                <a:latin typeface="Segoe UI" panose="020B0502040204020203" pitchFamily="34" charset="0"/>
              </a:rPr>
              <a:t>traceId</a:t>
            </a:r>
            <a:r>
              <a:rPr lang="en-IN" b="0" i="0" dirty="0">
                <a:solidFill>
                  <a:srgbClr val="000000"/>
                </a:solidFill>
                <a:effectLst/>
                <a:latin typeface="Segoe UI" panose="020B0502040204020203" pitchFamily="34" charset="0"/>
              </a:rPr>
              <a:t>, </a:t>
            </a:r>
            <a:r>
              <a:rPr lang="en-IN" b="0" i="0" dirty="0" err="1">
                <a:solidFill>
                  <a:srgbClr val="000000"/>
                </a:solidFill>
                <a:effectLst/>
                <a:latin typeface="Segoe UI" panose="020B0502040204020203" pitchFamily="34" charset="0"/>
              </a:rPr>
              <a:t>spanId</a:t>
            </a:r>
            <a:r>
              <a:rPr lang="en-IN" b="0" i="0" dirty="0">
                <a:solidFill>
                  <a:srgbClr val="000000"/>
                </a:solidFill>
                <a:effectLst/>
                <a:latin typeface="Segoe UI" panose="020B0502040204020203" pitchFamily="34" charset="0"/>
              </a:rPr>
              <a:t> and </a:t>
            </a:r>
            <a:r>
              <a:rPr lang="en-IN" b="0" i="0" dirty="0" err="1">
                <a:solidFill>
                  <a:srgbClr val="000000"/>
                </a:solidFill>
                <a:effectLst/>
                <a:latin typeface="Segoe UI" panose="020B0502040204020203" pitchFamily="34" charset="0"/>
              </a:rPr>
              <a:t>parentId</a:t>
            </a:r>
            <a:r>
              <a:rPr lang="en-IN" b="0" i="0" dirty="0">
                <a:solidFill>
                  <a:srgbClr val="000000"/>
                </a:solidFill>
                <a:effectLst/>
                <a:latin typeface="Segoe UI" panose="020B0502040204020203" pitchFamily="34" charset="0"/>
              </a:rPr>
              <a:t>. Now, copy </a:t>
            </a:r>
            <a:r>
              <a:rPr lang="en-IN" b="0" i="0" dirty="0" err="1">
                <a:solidFill>
                  <a:srgbClr val="000000"/>
                </a:solidFill>
                <a:effectLst/>
                <a:latin typeface="Segoe UI" panose="020B0502040204020203" pitchFamily="34" charset="0"/>
              </a:rPr>
              <a:t>traceId</a:t>
            </a:r>
            <a:r>
              <a:rPr lang="en-IN" b="0" i="0" dirty="0">
                <a:solidFill>
                  <a:srgbClr val="000000"/>
                </a:solidFill>
                <a:effectLst/>
                <a:latin typeface="Segoe UI" panose="020B0502040204020203" pitchFamily="34" charset="0"/>
              </a:rPr>
              <a:t> from here.</a:t>
            </a:r>
          </a:p>
          <a:p>
            <a:pPr marL="342900" indent="-342900">
              <a:buFont typeface="+mj-lt"/>
              <a:buAutoNum type="arabicPeriod"/>
            </a:pPr>
            <a:r>
              <a:rPr lang="en-IN" b="0" i="0" dirty="0">
                <a:solidFill>
                  <a:srgbClr val="000000"/>
                </a:solidFill>
                <a:effectLst/>
                <a:latin typeface="Segoe UI" panose="020B0502040204020203" pitchFamily="34" charset="0"/>
              </a:rPr>
              <a:t>Open Log files and search(</a:t>
            </a:r>
            <a:r>
              <a:rPr lang="en-IN" b="0" i="0" dirty="0" err="1">
                <a:solidFill>
                  <a:srgbClr val="000000"/>
                </a:solidFill>
                <a:effectLst/>
                <a:latin typeface="Segoe UI" panose="020B0502040204020203" pitchFamily="34" charset="0"/>
              </a:rPr>
              <a:t>ctrl+F</a:t>
            </a:r>
            <a:r>
              <a:rPr lang="en-IN" b="0" i="0" dirty="0">
                <a:solidFill>
                  <a:srgbClr val="000000"/>
                </a:solidFill>
                <a:effectLst/>
                <a:latin typeface="Segoe UI" panose="020B0502040204020203" pitchFamily="34" charset="0"/>
              </a:rPr>
              <a:t>) with </a:t>
            </a:r>
            <a:r>
              <a:rPr lang="en-IN" b="0" i="0" dirty="0" err="1">
                <a:solidFill>
                  <a:srgbClr val="000000"/>
                </a:solidFill>
                <a:effectLst/>
                <a:latin typeface="Segoe UI" panose="020B0502040204020203" pitchFamily="34" charset="0"/>
              </a:rPr>
              <a:t>traceId</a:t>
            </a:r>
            <a:r>
              <a:rPr lang="en-IN" b="0" i="0" dirty="0">
                <a:solidFill>
                  <a:srgbClr val="000000"/>
                </a:solidFill>
                <a:effectLst/>
                <a:latin typeface="Segoe UI" panose="020B0502040204020203" pitchFamily="34" charset="0"/>
              </a:rPr>
              <a:t> to see all log lines related to current request.</a:t>
            </a:r>
            <a:endParaRPr lang="en-IN" dirty="0"/>
          </a:p>
        </p:txBody>
      </p:sp>
    </p:spTree>
    <p:extLst>
      <p:ext uri="{BB962C8B-B14F-4D97-AF65-F5344CB8AC3E}">
        <p14:creationId xmlns:p14="http://schemas.microsoft.com/office/powerpoint/2010/main" val="24547954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03E630-2F18-49D3-857D-A92D5EC48ABA}"/>
              </a:ext>
            </a:extLst>
          </p:cNvPr>
          <p:cNvSpPr txBox="1"/>
          <p:nvPr/>
        </p:nvSpPr>
        <p:spPr>
          <a:xfrm>
            <a:off x="1281288" y="323334"/>
            <a:ext cx="6581423" cy="461665"/>
          </a:xfrm>
          <a:prstGeom prst="rect">
            <a:avLst/>
          </a:prstGeom>
          <a:noFill/>
        </p:spPr>
        <p:txBody>
          <a:bodyPr wrap="square">
            <a:spAutoFit/>
          </a:bodyPr>
          <a:lstStyle/>
          <a:p>
            <a:pPr algn="ctr" fontAlgn="base"/>
            <a:r>
              <a:rPr lang="en-IN" sz="2400" b="1" i="0" dirty="0">
                <a:solidFill>
                  <a:srgbClr val="000080"/>
                </a:solidFill>
                <a:effectLst/>
                <a:latin typeface="inherit"/>
              </a:rPr>
              <a:t>Analysing </a:t>
            </a:r>
            <a:r>
              <a:rPr lang="en-IN" sz="2400" b="1" i="0" dirty="0" err="1">
                <a:solidFill>
                  <a:srgbClr val="000080"/>
                </a:solidFill>
                <a:effectLst/>
                <a:latin typeface="inherit"/>
              </a:rPr>
              <a:t>Zipkin</a:t>
            </a:r>
            <a:r>
              <a:rPr lang="en-IN" sz="2400" b="1" i="0" dirty="0">
                <a:solidFill>
                  <a:srgbClr val="000080"/>
                </a:solidFill>
                <a:effectLst/>
                <a:latin typeface="inherit"/>
              </a:rPr>
              <a:t> Dashboard</a:t>
            </a:r>
            <a:endParaRPr lang="en-IN" sz="2400" b="1" i="0" dirty="0">
              <a:solidFill>
                <a:srgbClr val="3D3D3D"/>
              </a:solidFill>
              <a:effectLst/>
              <a:latin typeface="Palatino"/>
            </a:endParaRPr>
          </a:p>
        </p:txBody>
      </p:sp>
      <p:sp>
        <p:nvSpPr>
          <p:cNvPr id="4" name="TextBox 3">
            <a:extLst>
              <a:ext uri="{FF2B5EF4-FFF2-40B4-BE49-F238E27FC236}">
                <a16:creationId xmlns:a16="http://schemas.microsoft.com/office/drawing/2014/main" id="{EC9DC365-1637-455A-A4D2-54F48C300E1F}"/>
              </a:ext>
            </a:extLst>
          </p:cNvPr>
          <p:cNvSpPr txBox="1"/>
          <p:nvPr/>
        </p:nvSpPr>
        <p:spPr>
          <a:xfrm>
            <a:off x="603954" y="784999"/>
            <a:ext cx="7936089" cy="646331"/>
          </a:xfrm>
          <a:prstGeom prst="rect">
            <a:avLst/>
          </a:prstGeom>
          <a:noFill/>
        </p:spPr>
        <p:txBody>
          <a:bodyPr wrap="square">
            <a:spAutoFit/>
          </a:bodyPr>
          <a:lstStyle/>
          <a:p>
            <a:r>
              <a:rPr lang="en-IN" b="0" i="0" dirty="0">
                <a:solidFill>
                  <a:srgbClr val="000000"/>
                </a:solidFill>
                <a:effectLst/>
                <a:latin typeface="Segoe UI" panose="020B0502040204020203" pitchFamily="34" charset="0"/>
              </a:rPr>
              <a:t>For example, once we enter URL ‘http://localhost:9411/</a:t>
            </a:r>
            <a:r>
              <a:rPr lang="en-IN" b="0" i="0" dirty="0" err="1">
                <a:solidFill>
                  <a:srgbClr val="000000"/>
                </a:solidFill>
                <a:effectLst/>
                <a:latin typeface="Segoe UI" panose="020B0502040204020203" pitchFamily="34" charset="0"/>
              </a:rPr>
              <a:t>zipkin</a:t>
            </a:r>
            <a:r>
              <a:rPr lang="en-IN" b="0" i="0" dirty="0">
                <a:solidFill>
                  <a:srgbClr val="000000"/>
                </a:solidFill>
                <a:effectLst/>
                <a:latin typeface="Segoe UI" panose="020B0502040204020203" pitchFamily="34" charset="0"/>
              </a:rPr>
              <a:t>’ and click on ‘Find traces’ button, we will see below screen.</a:t>
            </a:r>
            <a:endParaRPr lang="en-IN" dirty="0"/>
          </a:p>
        </p:txBody>
      </p:sp>
      <p:pic>
        <p:nvPicPr>
          <p:cNvPr id="5" name="Picture 4">
            <a:extLst>
              <a:ext uri="{FF2B5EF4-FFF2-40B4-BE49-F238E27FC236}">
                <a16:creationId xmlns:a16="http://schemas.microsoft.com/office/drawing/2014/main" id="{3C219055-0EC8-49D9-894C-B40AF18BCF4C}"/>
              </a:ext>
            </a:extLst>
          </p:cNvPr>
          <p:cNvPicPr>
            <a:picLocks noChangeAspect="1"/>
          </p:cNvPicPr>
          <p:nvPr/>
        </p:nvPicPr>
        <p:blipFill>
          <a:blip r:embed="rId2"/>
          <a:stretch>
            <a:fillRect/>
          </a:stretch>
        </p:blipFill>
        <p:spPr>
          <a:xfrm>
            <a:off x="914400" y="1431330"/>
            <a:ext cx="6840000" cy="3420000"/>
          </a:xfrm>
          <a:prstGeom prst="rect">
            <a:avLst/>
          </a:prstGeom>
        </p:spPr>
      </p:pic>
    </p:spTree>
    <p:extLst>
      <p:ext uri="{BB962C8B-B14F-4D97-AF65-F5344CB8AC3E}">
        <p14:creationId xmlns:p14="http://schemas.microsoft.com/office/powerpoint/2010/main" val="8857656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CB190-E51D-4431-A16E-79CC069A4B88}"/>
              </a:ext>
            </a:extLst>
          </p:cNvPr>
          <p:cNvSpPr txBox="1"/>
          <p:nvPr/>
        </p:nvSpPr>
        <p:spPr>
          <a:xfrm>
            <a:off x="1281288" y="323334"/>
            <a:ext cx="6581423" cy="461665"/>
          </a:xfrm>
          <a:prstGeom prst="rect">
            <a:avLst/>
          </a:prstGeom>
          <a:noFill/>
        </p:spPr>
        <p:txBody>
          <a:bodyPr wrap="square">
            <a:spAutoFit/>
          </a:bodyPr>
          <a:lstStyle/>
          <a:p>
            <a:pPr algn="ctr" fontAlgn="base"/>
            <a:r>
              <a:rPr lang="en-IN" sz="2400" b="1" i="0" dirty="0">
                <a:solidFill>
                  <a:srgbClr val="000080"/>
                </a:solidFill>
                <a:effectLst/>
                <a:latin typeface="inherit"/>
              </a:rPr>
              <a:t>Analysing </a:t>
            </a:r>
            <a:r>
              <a:rPr lang="en-IN" sz="2400" b="1" i="0" dirty="0" err="1">
                <a:solidFill>
                  <a:srgbClr val="000080"/>
                </a:solidFill>
                <a:effectLst/>
                <a:latin typeface="inherit"/>
              </a:rPr>
              <a:t>Zipkin</a:t>
            </a:r>
            <a:r>
              <a:rPr lang="en-IN" sz="2400" b="1" i="0" dirty="0">
                <a:solidFill>
                  <a:srgbClr val="000080"/>
                </a:solidFill>
                <a:effectLst/>
                <a:latin typeface="inherit"/>
              </a:rPr>
              <a:t> Dashboard</a:t>
            </a:r>
            <a:endParaRPr lang="en-IN" sz="2400" b="1" i="0" dirty="0">
              <a:solidFill>
                <a:srgbClr val="3D3D3D"/>
              </a:solidFill>
              <a:effectLst/>
              <a:latin typeface="Palatino"/>
            </a:endParaRPr>
          </a:p>
        </p:txBody>
      </p:sp>
      <p:sp>
        <p:nvSpPr>
          <p:cNvPr id="4" name="TextBox 3">
            <a:extLst>
              <a:ext uri="{FF2B5EF4-FFF2-40B4-BE49-F238E27FC236}">
                <a16:creationId xmlns:a16="http://schemas.microsoft.com/office/drawing/2014/main" id="{AC74E761-A078-4497-A477-82C1A70D4847}"/>
              </a:ext>
            </a:extLst>
          </p:cNvPr>
          <p:cNvSpPr txBox="1"/>
          <p:nvPr/>
        </p:nvSpPr>
        <p:spPr>
          <a:xfrm>
            <a:off x="564444" y="797467"/>
            <a:ext cx="7676445" cy="646331"/>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Click on blue bar just above the microservices highlighted in green </a:t>
            </a:r>
            <a:r>
              <a:rPr lang="en-IN" b="0" i="0" dirty="0" err="1">
                <a:solidFill>
                  <a:srgbClr val="000000"/>
                </a:solidFill>
                <a:effectLst/>
                <a:latin typeface="Segoe UI" panose="020B0502040204020203" pitchFamily="34" charset="0"/>
              </a:rPr>
              <a:t>color</a:t>
            </a:r>
            <a:r>
              <a:rPr lang="en-IN" b="0" i="0" dirty="0">
                <a:solidFill>
                  <a:srgbClr val="000000"/>
                </a:solidFill>
                <a:effectLst/>
                <a:latin typeface="Segoe UI" panose="020B0502040204020203" pitchFamily="34" charset="0"/>
              </a:rPr>
              <a:t>. We will get a screen something like below.</a:t>
            </a:r>
            <a:endParaRPr lang="en-IN" dirty="0"/>
          </a:p>
        </p:txBody>
      </p:sp>
      <p:pic>
        <p:nvPicPr>
          <p:cNvPr id="7" name="Picture 6">
            <a:extLst>
              <a:ext uri="{FF2B5EF4-FFF2-40B4-BE49-F238E27FC236}">
                <a16:creationId xmlns:a16="http://schemas.microsoft.com/office/drawing/2014/main" id="{6A05BE25-A80B-4AF0-A236-BBEA0148C5A0}"/>
              </a:ext>
            </a:extLst>
          </p:cNvPr>
          <p:cNvPicPr>
            <a:picLocks noChangeAspect="1"/>
          </p:cNvPicPr>
          <p:nvPr/>
        </p:nvPicPr>
        <p:blipFill>
          <a:blip r:embed="rId2"/>
          <a:stretch>
            <a:fillRect/>
          </a:stretch>
        </p:blipFill>
        <p:spPr>
          <a:xfrm>
            <a:off x="745066" y="1700917"/>
            <a:ext cx="7315200" cy="2847975"/>
          </a:xfrm>
          <a:prstGeom prst="rect">
            <a:avLst/>
          </a:prstGeom>
        </p:spPr>
      </p:pic>
    </p:spTree>
    <p:extLst>
      <p:ext uri="{BB962C8B-B14F-4D97-AF65-F5344CB8AC3E}">
        <p14:creationId xmlns:p14="http://schemas.microsoft.com/office/powerpoint/2010/main" val="27273719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BADD06-9AF3-4ED3-9071-06509833F726}"/>
              </a:ext>
            </a:extLst>
          </p:cNvPr>
          <p:cNvSpPr txBox="1"/>
          <p:nvPr/>
        </p:nvSpPr>
        <p:spPr>
          <a:xfrm>
            <a:off x="1281288" y="323334"/>
            <a:ext cx="6581423" cy="461665"/>
          </a:xfrm>
          <a:prstGeom prst="rect">
            <a:avLst/>
          </a:prstGeom>
          <a:noFill/>
        </p:spPr>
        <p:txBody>
          <a:bodyPr wrap="square">
            <a:spAutoFit/>
          </a:bodyPr>
          <a:lstStyle/>
          <a:p>
            <a:pPr algn="ctr" fontAlgn="base"/>
            <a:r>
              <a:rPr lang="en-IN" sz="2400" b="1" i="0" dirty="0">
                <a:solidFill>
                  <a:srgbClr val="000080"/>
                </a:solidFill>
                <a:effectLst/>
                <a:latin typeface="inherit"/>
              </a:rPr>
              <a:t>Analysing </a:t>
            </a:r>
            <a:r>
              <a:rPr lang="en-IN" sz="2400" b="1" i="0" dirty="0" err="1">
                <a:solidFill>
                  <a:srgbClr val="000080"/>
                </a:solidFill>
                <a:effectLst/>
                <a:latin typeface="inherit"/>
              </a:rPr>
              <a:t>Zipkin</a:t>
            </a:r>
            <a:r>
              <a:rPr lang="en-IN" sz="2400" b="1" i="0" dirty="0">
                <a:solidFill>
                  <a:srgbClr val="000080"/>
                </a:solidFill>
                <a:effectLst/>
                <a:latin typeface="inherit"/>
              </a:rPr>
              <a:t> Dashboard</a:t>
            </a:r>
            <a:endParaRPr lang="en-IN" sz="2400" b="1" i="0" dirty="0">
              <a:solidFill>
                <a:srgbClr val="3D3D3D"/>
              </a:solidFill>
              <a:effectLst/>
              <a:latin typeface="Palatino"/>
            </a:endParaRPr>
          </a:p>
        </p:txBody>
      </p:sp>
      <p:sp>
        <p:nvSpPr>
          <p:cNvPr id="4" name="TextBox 3">
            <a:extLst>
              <a:ext uri="{FF2B5EF4-FFF2-40B4-BE49-F238E27FC236}">
                <a16:creationId xmlns:a16="http://schemas.microsoft.com/office/drawing/2014/main" id="{8ED7A4AC-3024-44EE-90E3-3D45E6C21D8C}"/>
              </a:ext>
            </a:extLst>
          </p:cNvPr>
          <p:cNvSpPr txBox="1"/>
          <p:nvPr/>
        </p:nvSpPr>
        <p:spPr>
          <a:xfrm>
            <a:off x="462846" y="1206566"/>
            <a:ext cx="3323474" cy="2862322"/>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In order to find out the trace Ids for a particular microservice click on any microservice as highlighted above.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For example, we click on microservice#2.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Now, We will get a popup window something like below.</a:t>
            </a:r>
            <a:endParaRPr lang="en-IN" dirty="0"/>
          </a:p>
        </p:txBody>
      </p:sp>
      <p:pic>
        <p:nvPicPr>
          <p:cNvPr id="5" name="Picture 4">
            <a:extLst>
              <a:ext uri="{FF2B5EF4-FFF2-40B4-BE49-F238E27FC236}">
                <a16:creationId xmlns:a16="http://schemas.microsoft.com/office/drawing/2014/main" id="{1362451F-3FC6-4C53-98A7-2A57EB0427B6}"/>
              </a:ext>
            </a:extLst>
          </p:cNvPr>
          <p:cNvPicPr>
            <a:picLocks noChangeAspect="1"/>
          </p:cNvPicPr>
          <p:nvPr/>
        </p:nvPicPr>
        <p:blipFill>
          <a:blip r:embed="rId2"/>
          <a:stretch>
            <a:fillRect/>
          </a:stretch>
        </p:blipFill>
        <p:spPr>
          <a:xfrm>
            <a:off x="3887920" y="1074612"/>
            <a:ext cx="4446576" cy="3636000"/>
          </a:xfrm>
          <a:prstGeom prst="rect">
            <a:avLst/>
          </a:prstGeom>
        </p:spPr>
      </p:pic>
    </p:spTree>
    <p:extLst>
      <p:ext uri="{BB962C8B-B14F-4D97-AF65-F5344CB8AC3E}">
        <p14:creationId xmlns:p14="http://schemas.microsoft.com/office/powerpoint/2010/main" val="21500250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BFAA69-7FCF-4F20-B103-D7AE19776F66}"/>
              </a:ext>
            </a:extLst>
          </p:cNvPr>
          <p:cNvSpPr txBox="1"/>
          <p:nvPr/>
        </p:nvSpPr>
        <p:spPr>
          <a:xfrm>
            <a:off x="1761066" y="286434"/>
            <a:ext cx="5091289" cy="461665"/>
          </a:xfrm>
          <a:prstGeom prst="rect">
            <a:avLst/>
          </a:prstGeom>
          <a:noFill/>
        </p:spPr>
        <p:txBody>
          <a:bodyPr wrap="square">
            <a:spAutoFit/>
          </a:bodyPr>
          <a:lstStyle/>
          <a:p>
            <a:pPr algn="ctr"/>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Components Port Numbers</a:t>
            </a:r>
            <a:endParaRPr lang="en-IN" sz="2400" b="1" dirty="0">
              <a:ln w="0"/>
              <a:solidFill>
                <a:schemeClr val="accent1"/>
              </a:solidFill>
              <a:effectLst>
                <a:outerShdw blurRad="38100" dist="25400" dir="5400000" algn="ctr" rotWithShape="0">
                  <a:srgbClr val="6E747A">
                    <a:alpha val="43000"/>
                  </a:srgbClr>
                </a:outerShdw>
              </a:effectLst>
            </a:endParaRPr>
          </a:p>
        </p:txBody>
      </p:sp>
      <p:graphicFrame>
        <p:nvGraphicFramePr>
          <p:cNvPr id="3" name="Table 2">
            <a:extLst>
              <a:ext uri="{FF2B5EF4-FFF2-40B4-BE49-F238E27FC236}">
                <a16:creationId xmlns:a16="http://schemas.microsoft.com/office/drawing/2014/main" id="{6158DA75-E98B-4AAE-846A-A23E1B551DAA}"/>
              </a:ext>
            </a:extLst>
          </p:cNvPr>
          <p:cNvGraphicFramePr>
            <a:graphicFrameLocks noGrp="1"/>
          </p:cNvGraphicFramePr>
          <p:nvPr>
            <p:extLst>
              <p:ext uri="{D42A27DB-BD31-4B8C-83A1-F6EECF244321}">
                <p14:modId xmlns:p14="http://schemas.microsoft.com/office/powerpoint/2010/main" val="3125336342"/>
              </p:ext>
            </p:extLst>
          </p:nvPr>
        </p:nvGraphicFramePr>
        <p:xfrm>
          <a:off x="1194800" y="1343114"/>
          <a:ext cx="7047910" cy="2209800"/>
        </p:xfrm>
        <a:graphic>
          <a:graphicData uri="http://schemas.openxmlformats.org/drawingml/2006/table">
            <a:tbl>
              <a:tblPr>
                <a:tableStyleId>{BDBED569-4797-4DF1-A0F4-6AAB3CD982D8}</a:tableStyleId>
              </a:tblPr>
              <a:tblGrid>
                <a:gridCol w="3523955">
                  <a:extLst>
                    <a:ext uri="{9D8B030D-6E8A-4147-A177-3AD203B41FA5}">
                      <a16:colId xmlns:a16="http://schemas.microsoft.com/office/drawing/2014/main" val="3420306250"/>
                    </a:ext>
                  </a:extLst>
                </a:gridCol>
                <a:gridCol w="3523955">
                  <a:extLst>
                    <a:ext uri="{9D8B030D-6E8A-4147-A177-3AD203B41FA5}">
                      <a16:colId xmlns:a16="http://schemas.microsoft.com/office/drawing/2014/main" val="3047836647"/>
                    </a:ext>
                  </a:extLst>
                </a:gridCol>
              </a:tblGrid>
              <a:tr h="0">
                <a:tc>
                  <a:txBody>
                    <a:bodyPr/>
                    <a:lstStyle/>
                    <a:p>
                      <a:pPr algn="l" fontAlgn="t"/>
                      <a:r>
                        <a:rPr lang="en-IN" b="1">
                          <a:solidFill>
                            <a:srgbClr val="000000"/>
                          </a:solidFill>
                          <a:effectLst/>
                        </a:rPr>
                        <a:t>Application</a:t>
                      </a:r>
                      <a:endParaRPr lang="en-IN" b="1">
                        <a:solidFill>
                          <a:srgbClr val="000000"/>
                        </a:solidFill>
                        <a:effectLst/>
                        <a:latin typeface="times new roman" panose="02020603050405020304" pitchFamily="18" charset="0"/>
                      </a:endParaRPr>
                    </a:p>
                  </a:txBody>
                  <a:tcPr marL="114300" marR="114300" marT="114300" marB="114300"/>
                </a:tc>
                <a:tc>
                  <a:txBody>
                    <a:bodyPr/>
                    <a:lstStyle/>
                    <a:p>
                      <a:pPr algn="l" fontAlgn="t"/>
                      <a:r>
                        <a:rPr lang="en-IN" b="1" dirty="0">
                          <a:solidFill>
                            <a:srgbClr val="000000"/>
                          </a:solidFill>
                          <a:effectLst/>
                        </a:rPr>
                        <a:t>Port</a:t>
                      </a:r>
                      <a:endParaRPr lang="en-IN" b="1" dirty="0">
                        <a:solidFill>
                          <a:srgbClr val="000000"/>
                        </a:solidFill>
                        <a:effectLst/>
                        <a:latin typeface="times new roman" panose="02020603050405020304" pitchFamily="18" charset="0"/>
                      </a:endParaRPr>
                    </a:p>
                  </a:txBody>
                  <a:tcPr marL="114300" marR="114300" marT="114300" marB="114300"/>
                </a:tc>
                <a:extLst>
                  <a:ext uri="{0D108BD9-81ED-4DB2-BD59-A6C34878D82A}">
                    <a16:rowId xmlns:a16="http://schemas.microsoft.com/office/drawing/2014/main" val="3415817016"/>
                  </a:ext>
                </a:extLst>
              </a:tr>
              <a:tr h="0">
                <a:tc>
                  <a:txBody>
                    <a:bodyPr/>
                    <a:lstStyle/>
                    <a:p>
                      <a:pPr algn="just" fontAlgn="t"/>
                      <a:r>
                        <a:rPr lang="en-IN">
                          <a:solidFill>
                            <a:srgbClr val="333333"/>
                          </a:solidFill>
                          <a:effectLst/>
                        </a:rPr>
                        <a:t>Spring Cloud Config Server</a:t>
                      </a:r>
                      <a:endParaRPr lang="en-IN">
                        <a:solidFill>
                          <a:srgbClr val="333333"/>
                        </a:solidFill>
                        <a:effectLst/>
                        <a:latin typeface="inter-regular"/>
                      </a:endParaRPr>
                    </a:p>
                  </a:txBody>
                  <a:tcPr marL="76200" marR="76200" marT="76200" marB="76200"/>
                </a:tc>
                <a:tc>
                  <a:txBody>
                    <a:bodyPr/>
                    <a:lstStyle/>
                    <a:p>
                      <a:pPr algn="just" fontAlgn="t"/>
                      <a:r>
                        <a:rPr lang="en-IN">
                          <a:solidFill>
                            <a:srgbClr val="333333"/>
                          </a:solidFill>
                          <a:effectLst/>
                        </a:rPr>
                        <a:t>8888</a:t>
                      </a:r>
                      <a:endParaRPr lang="en-IN">
                        <a:solidFill>
                          <a:srgbClr val="333333"/>
                        </a:solidFill>
                        <a:effectLst/>
                        <a:latin typeface="inter-regular"/>
                      </a:endParaRPr>
                    </a:p>
                  </a:txBody>
                  <a:tcPr marL="76200" marR="76200" marT="76200" marB="76200"/>
                </a:tc>
                <a:extLst>
                  <a:ext uri="{0D108BD9-81ED-4DB2-BD59-A6C34878D82A}">
                    <a16:rowId xmlns:a16="http://schemas.microsoft.com/office/drawing/2014/main" val="1910788579"/>
                  </a:ext>
                </a:extLst>
              </a:tr>
              <a:tr h="0">
                <a:tc>
                  <a:txBody>
                    <a:bodyPr/>
                    <a:lstStyle/>
                    <a:p>
                      <a:pPr algn="just" fontAlgn="t"/>
                      <a:r>
                        <a:rPr lang="en-IN">
                          <a:solidFill>
                            <a:srgbClr val="333333"/>
                          </a:solidFill>
                          <a:effectLst/>
                        </a:rPr>
                        <a:t>Netflix Eureka Naming Server</a:t>
                      </a:r>
                      <a:endParaRPr lang="en-IN">
                        <a:solidFill>
                          <a:srgbClr val="333333"/>
                        </a:solidFill>
                        <a:effectLst/>
                        <a:latin typeface="inter-regular"/>
                      </a:endParaRPr>
                    </a:p>
                  </a:txBody>
                  <a:tcPr marL="76200" marR="76200" marT="76200" marB="76200"/>
                </a:tc>
                <a:tc>
                  <a:txBody>
                    <a:bodyPr/>
                    <a:lstStyle/>
                    <a:p>
                      <a:pPr algn="just" fontAlgn="t"/>
                      <a:r>
                        <a:rPr lang="en-IN">
                          <a:solidFill>
                            <a:srgbClr val="333333"/>
                          </a:solidFill>
                          <a:effectLst/>
                        </a:rPr>
                        <a:t>8761</a:t>
                      </a:r>
                      <a:endParaRPr lang="en-IN">
                        <a:solidFill>
                          <a:srgbClr val="333333"/>
                        </a:solidFill>
                        <a:effectLst/>
                        <a:latin typeface="inter-regular"/>
                      </a:endParaRPr>
                    </a:p>
                  </a:txBody>
                  <a:tcPr marL="76200" marR="76200" marT="76200" marB="76200"/>
                </a:tc>
                <a:extLst>
                  <a:ext uri="{0D108BD9-81ED-4DB2-BD59-A6C34878D82A}">
                    <a16:rowId xmlns:a16="http://schemas.microsoft.com/office/drawing/2014/main" val="3158907153"/>
                  </a:ext>
                </a:extLst>
              </a:tr>
              <a:tr h="0">
                <a:tc>
                  <a:txBody>
                    <a:bodyPr/>
                    <a:lstStyle/>
                    <a:p>
                      <a:pPr algn="just" fontAlgn="t"/>
                      <a:r>
                        <a:rPr lang="en-IN">
                          <a:solidFill>
                            <a:srgbClr val="333333"/>
                          </a:solidFill>
                          <a:effectLst/>
                        </a:rPr>
                        <a:t>Netflix Zuul API gateway Server</a:t>
                      </a:r>
                      <a:endParaRPr lang="en-IN">
                        <a:solidFill>
                          <a:srgbClr val="333333"/>
                        </a:solidFill>
                        <a:effectLst/>
                        <a:latin typeface="inter-regular"/>
                      </a:endParaRPr>
                    </a:p>
                  </a:txBody>
                  <a:tcPr marL="76200" marR="76200" marT="76200" marB="76200"/>
                </a:tc>
                <a:tc>
                  <a:txBody>
                    <a:bodyPr/>
                    <a:lstStyle/>
                    <a:p>
                      <a:pPr algn="just" fontAlgn="t"/>
                      <a:r>
                        <a:rPr lang="en-IN">
                          <a:solidFill>
                            <a:srgbClr val="333333"/>
                          </a:solidFill>
                          <a:effectLst/>
                        </a:rPr>
                        <a:t>8765</a:t>
                      </a:r>
                      <a:endParaRPr lang="en-IN">
                        <a:solidFill>
                          <a:srgbClr val="333333"/>
                        </a:solidFill>
                        <a:effectLst/>
                        <a:latin typeface="inter-regular"/>
                      </a:endParaRPr>
                    </a:p>
                  </a:txBody>
                  <a:tcPr marL="76200" marR="76200" marT="76200" marB="76200"/>
                </a:tc>
                <a:extLst>
                  <a:ext uri="{0D108BD9-81ED-4DB2-BD59-A6C34878D82A}">
                    <a16:rowId xmlns:a16="http://schemas.microsoft.com/office/drawing/2014/main" val="870867933"/>
                  </a:ext>
                </a:extLst>
              </a:tr>
              <a:tr h="0">
                <a:tc>
                  <a:txBody>
                    <a:bodyPr/>
                    <a:lstStyle/>
                    <a:p>
                      <a:pPr algn="just" fontAlgn="t"/>
                      <a:r>
                        <a:rPr lang="en-IN">
                          <a:solidFill>
                            <a:srgbClr val="333333"/>
                          </a:solidFill>
                          <a:effectLst/>
                        </a:rPr>
                        <a:t>Zipkin distributed Tracing Server</a:t>
                      </a:r>
                      <a:endParaRPr lang="en-IN">
                        <a:solidFill>
                          <a:srgbClr val="333333"/>
                        </a:solidFill>
                        <a:effectLst/>
                        <a:latin typeface="inter-regular"/>
                      </a:endParaRPr>
                    </a:p>
                  </a:txBody>
                  <a:tcPr marL="76200" marR="76200" marT="76200" marB="76200"/>
                </a:tc>
                <a:tc>
                  <a:txBody>
                    <a:bodyPr/>
                    <a:lstStyle/>
                    <a:p>
                      <a:pPr algn="just" fontAlgn="t"/>
                      <a:r>
                        <a:rPr lang="en-IN" dirty="0">
                          <a:solidFill>
                            <a:srgbClr val="333333"/>
                          </a:solidFill>
                          <a:effectLst/>
                        </a:rPr>
                        <a:t>9411</a:t>
                      </a:r>
                      <a:endParaRPr lang="en-IN" dirty="0">
                        <a:solidFill>
                          <a:srgbClr val="333333"/>
                        </a:solidFill>
                        <a:effectLst/>
                        <a:latin typeface="inter-regular"/>
                      </a:endParaRPr>
                    </a:p>
                  </a:txBody>
                  <a:tcPr marL="76200" marR="76200" marT="76200" marB="76200"/>
                </a:tc>
                <a:extLst>
                  <a:ext uri="{0D108BD9-81ED-4DB2-BD59-A6C34878D82A}">
                    <a16:rowId xmlns:a16="http://schemas.microsoft.com/office/drawing/2014/main" val="2075229506"/>
                  </a:ext>
                </a:extLst>
              </a:tr>
            </a:tbl>
          </a:graphicData>
        </a:graphic>
      </p:graphicFrame>
    </p:spTree>
    <p:extLst>
      <p:ext uri="{BB962C8B-B14F-4D97-AF65-F5344CB8AC3E}">
        <p14:creationId xmlns:p14="http://schemas.microsoft.com/office/powerpoint/2010/main" val="27612364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771681-7154-4468-A442-5B16AB83759A}"/>
              </a:ext>
            </a:extLst>
          </p:cNvPr>
          <p:cNvSpPr txBox="1"/>
          <p:nvPr/>
        </p:nvSpPr>
        <p:spPr>
          <a:xfrm>
            <a:off x="474133" y="392246"/>
            <a:ext cx="8376356" cy="400110"/>
          </a:xfrm>
          <a:prstGeom prst="rect">
            <a:avLst/>
          </a:prstGeom>
          <a:noFill/>
        </p:spPr>
        <p:txBody>
          <a:bodyPr wrap="square">
            <a:spAutoFit/>
          </a:bodyPr>
          <a:lstStyle/>
          <a:p>
            <a:pPr algn="just"/>
            <a:r>
              <a:rPr lang="en-IN" sz="20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Differences Between Traditional Architecture and Microservices</a:t>
            </a:r>
          </a:p>
        </p:txBody>
      </p:sp>
      <p:sp>
        <p:nvSpPr>
          <p:cNvPr id="5" name="TextBox 4">
            <a:extLst>
              <a:ext uri="{FF2B5EF4-FFF2-40B4-BE49-F238E27FC236}">
                <a16:creationId xmlns:a16="http://schemas.microsoft.com/office/drawing/2014/main" id="{9DBF22B3-E01A-4E93-A4CB-0FA844C51999}"/>
              </a:ext>
            </a:extLst>
          </p:cNvPr>
          <p:cNvSpPr txBox="1"/>
          <p:nvPr/>
        </p:nvSpPr>
        <p:spPr>
          <a:xfrm>
            <a:off x="474133" y="972024"/>
            <a:ext cx="8195734" cy="276999"/>
          </a:xfrm>
          <a:prstGeom prst="rect">
            <a:avLst/>
          </a:prstGeom>
          <a:noFill/>
        </p:spPr>
        <p:txBody>
          <a:bodyPr wrap="square">
            <a:spAutoFit/>
          </a:bodyPr>
          <a:lstStyle/>
          <a:p>
            <a:pPr marL="171450" indent="-171450">
              <a:buFont typeface="Arial" panose="020B0604020202020204" pitchFamily="34" charset="0"/>
              <a:buChar char="•"/>
            </a:pPr>
            <a:r>
              <a:rPr lang="en-IN" sz="1200" b="1" i="0" dirty="0">
                <a:solidFill>
                  <a:srgbClr val="4A4A4A"/>
                </a:solidFill>
                <a:effectLst/>
                <a:latin typeface="Open Sans" panose="020B0606030504020204" pitchFamily="34" charset="0"/>
              </a:rPr>
              <a:t>Consider an E-commerce application as a use-case to understand the difference between both of them.</a:t>
            </a:r>
            <a:endParaRPr lang="en-IN" sz="1200" b="1" dirty="0"/>
          </a:p>
        </p:txBody>
      </p:sp>
      <p:pic>
        <p:nvPicPr>
          <p:cNvPr id="6" name="Picture 5">
            <a:extLst>
              <a:ext uri="{FF2B5EF4-FFF2-40B4-BE49-F238E27FC236}">
                <a16:creationId xmlns:a16="http://schemas.microsoft.com/office/drawing/2014/main" id="{949195AA-F9AD-4986-AAF9-B15002A69083}"/>
              </a:ext>
            </a:extLst>
          </p:cNvPr>
          <p:cNvPicPr>
            <a:picLocks noChangeAspect="1"/>
          </p:cNvPicPr>
          <p:nvPr/>
        </p:nvPicPr>
        <p:blipFill>
          <a:blip r:embed="rId2"/>
          <a:stretch>
            <a:fillRect/>
          </a:stretch>
        </p:blipFill>
        <p:spPr>
          <a:xfrm>
            <a:off x="828000" y="1428691"/>
            <a:ext cx="7488000" cy="3423680"/>
          </a:xfrm>
          <a:prstGeom prst="rect">
            <a:avLst/>
          </a:prstGeom>
        </p:spPr>
      </p:pic>
      <p:sp>
        <p:nvSpPr>
          <p:cNvPr id="8" name="TextBox 7">
            <a:extLst>
              <a:ext uri="{FF2B5EF4-FFF2-40B4-BE49-F238E27FC236}">
                <a16:creationId xmlns:a16="http://schemas.microsoft.com/office/drawing/2014/main" id="{16EF9CA2-876B-484A-BC0F-E70DF0691E15}"/>
              </a:ext>
            </a:extLst>
          </p:cNvPr>
          <p:cNvSpPr txBox="1"/>
          <p:nvPr/>
        </p:nvSpPr>
        <p:spPr>
          <a:xfrm>
            <a:off x="575733" y="2695348"/>
            <a:ext cx="8094134"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285750" indent="-285750">
              <a:buFont typeface="Arial" panose="020B0604020202020204" pitchFamily="34" charset="0"/>
              <a:buChar char="•"/>
            </a:pPr>
            <a:r>
              <a:rPr lang="en-IN" b="0" i="0" dirty="0">
                <a:solidFill>
                  <a:schemeClr val="bg1"/>
                </a:solidFill>
                <a:effectLst/>
                <a:latin typeface="Open Sans" panose="020B0606030504020204" pitchFamily="34" charset="0"/>
              </a:rPr>
              <a:t>The main difference we observe in the above diagram is that all the features initially were under a single instance sharing a single database.</a:t>
            </a:r>
          </a:p>
          <a:p>
            <a:r>
              <a:rPr lang="en-IN" b="0" i="0" dirty="0">
                <a:solidFill>
                  <a:schemeClr val="bg1"/>
                </a:solidFill>
                <a:effectLst/>
                <a:latin typeface="Open Sans" panose="020B0606030504020204" pitchFamily="34" charset="0"/>
              </a:rPr>
              <a:t> </a:t>
            </a:r>
          </a:p>
          <a:p>
            <a:pPr marL="285750" indent="-285750">
              <a:buFont typeface="Arial" panose="020B0604020202020204" pitchFamily="34" charset="0"/>
              <a:buChar char="•"/>
            </a:pPr>
            <a:r>
              <a:rPr lang="en-IN" b="0" i="0" dirty="0">
                <a:solidFill>
                  <a:schemeClr val="bg1"/>
                </a:solidFill>
                <a:effectLst/>
                <a:latin typeface="Open Sans" panose="020B0606030504020204" pitchFamily="34" charset="0"/>
              </a:rPr>
              <a:t>But then, with microservices, each feature was allotted a different microservice, handling their own data, and performing different functionalities. </a:t>
            </a:r>
            <a:endParaRPr lang="en-IN" dirty="0">
              <a:solidFill>
                <a:schemeClr val="bg1"/>
              </a:solidFill>
            </a:endParaRPr>
          </a:p>
        </p:txBody>
      </p:sp>
    </p:spTree>
    <p:extLst>
      <p:ext uri="{BB962C8B-B14F-4D97-AF65-F5344CB8AC3E}">
        <p14:creationId xmlns:p14="http://schemas.microsoft.com/office/powerpoint/2010/main" val="175853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roduction to Microservices">
            <a:extLst>
              <a:ext uri="{FF2B5EF4-FFF2-40B4-BE49-F238E27FC236}">
                <a16:creationId xmlns:a16="http://schemas.microsoft.com/office/drawing/2014/main" id="{8803E736-B21B-454F-8908-A3DE2627B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243" y="297039"/>
            <a:ext cx="7247467" cy="4549422"/>
          </a:xfrm>
          <a:prstGeom prst="round2DiagRect">
            <a:avLst>
              <a:gd name="adj1" fmla="val 16667"/>
              <a:gd name="adj2" fmla="val 0"/>
            </a:avLst>
          </a:prstGeom>
          <a:ln w="88900" cap="sq">
            <a:solidFill>
              <a:schemeClr val="accent1">
                <a:lumMod val="75000"/>
              </a:schemeClr>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953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68AAF9-DC24-430D-91ED-18E09519ED6B}"/>
              </a:ext>
            </a:extLst>
          </p:cNvPr>
          <p:cNvSpPr txBox="1"/>
          <p:nvPr/>
        </p:nvSpPr>
        <p:spPr>
          <a:xfrm>
            <a:off x="1789288" y="366524"/>
            <a:ext cx="5729111" cy="523220"/>
          </a:xfrm>
          <a:prstGeom prst="rect">
            <a:avLst/>
          </a:prstGeom>
          <a:noFill/>
        </p:spPr>
        <p:txBody>
          <a:bodyPr wrap="square">
            <a:spAutoFit/>
          </a:bodyPr>
          <a:lstStyle/>
          <a:p>
            <a:pPr algn="ctr"/>
            <a:r>
              <a:rPr lang="en-IN" sz="2800" b="1" i="0" dirty="0">
                <a:ln w="0"/>
                <a:solidFill>
                  <a:schemeClr val="accent1"/>
                </a:solidFill>
                <a:effectLst>
                  <a:outerShdw blurRad="38100" dist="25400" dir="5400000" algn="ctr" rotWithShape="0">
                    <a:srgbClr val="6E747A">
                      <a:alpha val="43000"/>
                    </a:srgbClr>
                  </a:outerShdw>
                </a:effectLst>
                <a:latin typeface="sofia-pro"/>
              </a:rPr>
              <a:t>Service-Oriented Architecture</a:t>
            </a:r>
            <a:endParaRPr lang="en-IN" sz="2800" b="1" dirty="0">
              <a:ln w="0"/>
              <a:solidFill>
                <a:schemeClr val="accent1"/>
              </a:solidFill>
              <a:effectLst>
                <a:outerShdw blurRad="38100" dist="25400" dir="5400000" algn="ctr" rotWithShape="0">
                  <a:srgbClr val="6E747A">
                    <a:alpha val="43000"/>
                  </a:srgbClr>
                </a:outerShdw>
              </a:effectLst>
            </a:endParaRPr>
          </a:p>
        </p:txBody>
      </p:sp>
      <p:sp>
        <p:nvSpPr>
          <p:cNvPr id="5" name="TextBox 4">
            <a:extLst>
              <a:ext uri="{FF2B5EF4-FFF2-40B4-BE49-F238E27FC236}">
                <a16:creationId xmlns:a16="http://schemas.microsoft.com/office/drawing/2014/main" id="{A5E97832-5AB3-4504-9E52-B3F7483D3C9C}"/>
              </a:ext>
            </a:extLst>
          </p:cNvPr>
          <p:cNvSpPr txBox="1"/>
          <p:nvPr/>
        </p:nvSpPr>
        <p:spPr>
          <a:xfrm>
            <a:off x="508000" y="1096538"/>
            <a:ext cx="8094133"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IN" b="1" i="0" dirty="0">
                <a:solidFill>
                  <a:srgbClr val="273239"/>
                </a:solidFill>
                <a:effectLst/>
                <a:latin typeface="urw-din"/>
              </a:rPr>
              <a:t>Service-Oriented Architecture (SOA) is an architectural approach in which applications make use of services available in the network. </a:t>
            </a:r>
          </a:p>
          <a:p>
            <a:pPr marL="285750" indent="-285750">
              <a:buFont typeface="Arial" panose="020B0604020202020204" pitchFamily="34" charset="0"/>
              <a:buChar char="•"/>
            </a:pPr>
            <a:r>
              <a:rPr lang="en-IN" b="1" i="0" dirty="0">
                <a:solidFill>
                  <a:srgbClr val="273239"/>
                </a:solidFill>
                <a:effectLst/>
                <a:latin typeface="urw-din"/>
              </a:rPr>
              <a:t>In this architecture, services are provided to form applications, through a communication call over the internet. </a:t>
            </a:r>
            <a:endParaRPr lang="en-IN" b="1" dirty="0"/>
          </a:p>
        </p:txBody>
      </p:sp>
      <p:sp>
        <p:nvSpPr>
          <p:cNvPr id="7" name="TextBox 6">
            <a:extLst>
              <a:ext uri="{FF2B5EF4-FFF2-40B4-BE49-F238E27FC236}">
                <a16:creationId xmlns:a16="http://schemas.microsoft.com/office/drawing/2014/main" id="{D4C5E650-8E44-4BC1-B850-4C2894CB114C}"/>
              </a:ext>
            </a:extLst>
          </p:cNvPr>
          <p:cNvSpPr txBox="1"/>
          <p:nvPr/>
        </p:nvSpPr>
        <p:spPr>
          <a:xfrm>
            <a:off x="524933" y="2338484"/>
            <a:ext cx="8094133"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l" fontAlgn="base">
              <a:buFont typeface="Arial" panose="020B0604020202020204" pitchFamily="34" charset="0"/>
              <a:buChar char="•"/>
            </a:pPr>
            <a:r>
              <a:rPr lang="en-IN" b="1" i="0" dirty="0">
                <a:solidFill>
                  <a:srgbClr val="273239"/>
                </a:solidFill>
                <a:effectLst/>
                <a:latin typeface="urw-din"/>
              </a:rPr>
              <a:t> SOA allows users to combine a large number of facilities from existing services to form applications.</a:t>
            </a:r>
          </a:p>
          <a:p>
            <a:pPr marL="285750" indent="-285750" algn="l" fontAlgn="base">
              <a:buFont typeface="Arial" panose="020B0604020202020204" pitchFamily="34" charset="0"/>
              <a:buChar char="•"/>
            </a:pPr>
            <a:r>
              <a:rPr lang="en-IN" b="1" i="0" dirty="0">
                <a:solidFill>
                  <a:srgbClr val="273239"/>
                </a:solidFill>
                <a:effectLst/>
                <a:latin typeface="urw-din"/>
              </a:rPr>
              <a:t> SOA encompasses a set of design principles that structure system development and provide means for integrating components into a coherent and decentralized system.</a:t>
            </a:r>
          </a:p>
          <a:p>
            <a:pPr marL="285750" indent="-285750" algn="l" fontAlgn="base">
              <a:buFont typeface="Arial" panose="020B0604020202020204" pitchFamily="34" charset="0"/>
              <a:buChar char="•"/>
            </a:pPr>
            <a:r>
              <a:rPr lang="en-IN" b="1" i="0" dirty="0">
                <a:solidFill>
                  <a:srgbClr val="273239"/>
                </a:solidFill>
                <a:effectLst/>
                <a:latin typeface="urw-din"/>
              </a:rPr>
              <a:t>SOA based computing packages functionalities into a set of interoperable services, which can be integrated into different software systems belonging to separate business domains.</a:t>
            </a:r>
          </a:p>
        </p:txBody>
      </p:sp>
    </p:spTree>
    <p:extLst>
      <p:ext uri="{BB962C8B-B14F-4D97-AF65-F5344CB8AC3E}">
        <p14:creationId xmlns:p14="http://schemas.microsoft.com/office/powerpoint/2010/main" val="477308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F082F4-B2F2-4F48-AA38-7BFCD382043D}"/>
              </a:ext>
            </a:extLst>
          </p:cNvPr>
          <p:cNvSpPr txBox="1"/>
          <p:nvPr/>
        </p:nvSpPr>
        <p:spPr>
          <a:xfrm>
            <a:off x="383822" y="1034198"/>
            <a:ext cx="8602134" cy="2862322"/>
          </a:xfrm>
          <a:prstGeom prst="rect">
            <a:avLst/>
          </a:prstGeom>
          <a:noFill/>
        </p:spPr>
        <p:txBody>
          <a:bodyPr wrap="square">
            <a:spAutoFit/>
          </a:bodyPr>
          <a:lstStyle/>
          <a:p>
            <a:pPr algn="l" fontAlgn="base"/>
            <a:r>
              <a:rPr lang="en-IN" b="0" i="0" dirty="0">
                <a:solidFill>
                  <a:srgbClr val="273239"/>
                </a:solidFill>
                <a:effectLst/>
                <a:latin typeface="urw-din"/>
              </a:rPr>
              <a:t>There are two major roles within Service-oriented Architecture: </a:t>
            </a:r>
            <a:br>
              <a:rPr lang="en-IN" b="0" i="0" dirty="0">
                <a:solidFill>
                  <a:srgbClr val="273239"/>
                </a:solidFill>
                <a:effectLst/>
                <a:latin typeface="urw-din"/>
              </a:rPr>
            </a:br>
            <a:r>
              <a:rPr lang="en-IN" b="0" i="0" dirty="0">
                <a:solidFill>
                  <a:srgbClr val="273239"/>
                </a:solidFill>
                <a:effectLst/>
                <a:latin typeface="urw-din"/>
              </a:rPr>
              <a:t> </a:t>
            </a:r>
          </a:p>
          <a:p>
            <a:pPr algn="l" fontAlgn="base"/>
            <a:r>
              <a:rPr lang="en-IN" b="1" i="0" dirty="0">
                <a:solidFill>
                  <a:srgbClr val="273239"/>
                </a:solidFill>
                <a:effectLst/>
                <a:latin typeface="urw-din"/>
              </a:rPr>
              <a:t>Service provider:</a:t>
            </a:r>
            <a:r>
              <a:rPr lang="en-IN" b="0" i="0" dirty="0">
                <a:solidFill>
                  <a:srgbClr val="273239"/>
                </a:solidFill>
                <a:effectLst/>
                <a:latin typeface="urw-din"/>
              </a:rPr>
              <a:t> The service provider is the maintainer of the service and the organization that makes available one or more services for others to use. </a:t>
            </a:r>
          </a:p>
          <a:p>
            <a:pPr marL="285750" indent="-285750" algn="l" fontAlgn="base">
              <a:buFont typeface="Arial" panose="020B0604020202020204" pitchFamily="34" charset="0"/>
              <a:buChar char="•"/>
            </a:pPr>
            <a:r>
              <a:rPr lang="en-IN" b="0" i="0" dirty="0">
                <a:solidFill>
                  <a:srgbClr val="273239"/>
                </a:solidFill>
                <a:effectLst/>
                <a:latin typeface="urw-din"/>
              </a:rPr>
              <a:t>To advertise services, the provider can publish them in a registry, together with a service contract that specifies the nature of the service, how to use it, the requirements for the service, and the fees charged.</a:t>
            </a:r>
          </a:p>
          <a:p>
            <a:pPr marL="285750" indent="-285750" algn="l" fontAlgn="base">
              <a:buFont typeface="Arial" panose="020B0604020202020204" pitchFamily="34" charset="0"/>
              <a:buChar char="•"/>
            </a:pPr>
            <a:endParaRPr lang="en-IN" b="0" i="0" dirty="0">
              <a:solidFill>
                <a:srgbClr val="273239"/>
              </a:solidFill>
              <a:effectLst/>
              <a:latin typeface="urw-din"/>
            </a:endParaRPr>
          </a:p>
          <a:p>
            <a:pPr algn="l" fontAlgn="base"/>
            <a:r>
              <a:rPr lang="en-IN" b="1" i="0" dirty="0">
                <a:solidFill>
                  <a:srgbClr val="273239"/>
                </a:solidFill>
                <a:effectLst/>
                <a:latin typeface="urw-din"/>
              </a:rPr>
              <a:t>Service consumer:</a:t>
            </a:r>
            <a:r>
              <a:rPr lang="en-IN" b="0" i="0" dirty="0">
                <a:solidFill>
                  <a:srgbClr val="273239"/>
                </a:solidFill>
                <a:effectLst/>
                <a:latin typeface="urw-din"/>
              </a:rPr>
              <a:t> The service consumer can locate the service metadata in the registry and develop the required client components to bind and use the service.</a:t>
            </a:r>
          </a:p>
        </p:txBody>
      </p:sp>
      <p:sp>
        <p:nvSpPr>
          <p:cNvPr id="4" name="TextBox 3">
            <a:extLst>
              <a:ext uri="{FF2B5EF4-FFF2-40B4-BE49-F238E27FC236}">
                <a16:creationId xmlns:a16="http://schemas.microsoft.com/office/drawing/2014/main" id="{5D25939D-D330-4A9A-BAAE-F994BDF4DE3C}"/>
              </a:ext>
            </a:extLst>
          </p:cNvPr>
          <p:cNvSpPr txBox="1"/>
          <p:nvPr/>
        </p:nvSpPr>
        <p:spPr>
          <a:xfrm>
            <a:off x="1789288" y="366524"/>
            <a:ext cx="5729111" cy="523220"/>
          </a:xfrm>
          <a:prstGeom prst="rect">
            <a:avLst/>
          </a:prstGeom>
          <a:noFill/>
        </p:spPr>
        <p:txBody>
          <a:bodyPr wrap="square">
            <a:spAutoFit/>
          </a:bodyPr>
          <a:lstStyle/>
          <a:p>
            <a:pPr algn="ctr"/>
            <a:r>
              <a:rPr lang="en-IN" sz="2800" b="1" i="0" dirty="0">
                <a:ln w="0"/>
                <a:solidFill>
                  <a:schemeClr val="accent1"/>
                </a:solidFill>
                <a:effectLst>
                  <a:outerShdw blurRad="38100" dist="25400" dir="5400000" algn="ctr" rotWithShape="0">
                    <a:srgbClr val="6E747A">
                      <a:alpha val="43000"/>
                    </a:srgbClr>
                  </a:outerShdw>
                </a:effectLst>
                <a:latin typeface="sofia-pro"/>
              </a:rPr>
              <a:t>Service-Oriented Architecture</a:t>
            </a:r>
            <a:endParaRPr lang="en-IN" sz="2800" b="1" dirty="0">
              <a:ln w="0"/>
              <a:solidFill>
                <a:schemeClr val="accent1"/>
              </a:solidFill>
              <a:effectLst>
                <a:outerShdw blurRad="38100" dist="25400" dir="5400000" algn="ctr" rotWithShape="0">
                  <a:srgbClr val="6E747A">
                    <a:alpha val="43000"/>
                  </a:srgbClr>
                </a:outerShdw>
              </a:effectLst>
            </a:endParaRPr>
          </a:p>
        </p:txBody>
      </p:sp>
      <p:pic>
        <p:nvPicPr>
          <p:cNvPr id="2050" name="Picture 2">
            <a:extLst>
              <a:ext uri="{FF2B5EF4-FFF2-40B4-BE49-F238E27FC236}">
                <a16:creationId xmlns:a16="http://schemas.microsoft.com/office/drawing/2014/main" id="{7E42E950-3B0F-4AC5-B464-A7E478F1A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822" y="1869252"/>
            <a:ext cx="8376356" cy="180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90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CF65037-3109-4C52-91B5-72BB57E560E2}"/>
              </a:ext>
            </a:extLst>
          </p:cNvPr>
          <p:cNvGraphicFramePr/>
          <p:nvPr>
            <p:extLst>
              <p:ext uri="{D42A27DB-BD31-4B8C-83A1-F6EECF244321}">
                <p14:modId xmlns:p14="http://schemas.microsoft.com/office/powerpoint/2010/main" val="2197145576"/>
              </p:ext>
            </p:extLst>
          </p:nvPr>
        </p:nvGraphicFramePr>
        <p:xfrm>
          <a:off x="587022" y="1196622"/>
          <a:ext cx="7936089" cy="3499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4554C80-F538-4845-9CD1-973504F91287}"/>
              </a:ext>
            </a:extLst>
          </p:cNvPr>
          <p:cNvSpPr txBox="1"/>
          <p:nvPr/>
        </p:nvSpPr>
        <p:spPr>
          <a:xfrm>
            <a:off x="2099732" y="447511"/>
            <a:ext cx="4651023" cy="523220"/>
          </a:xfrm>
          <a:prstGeom prst="rect">
            <a:avLst/>
          </a:prstGeom>
          <a:noFill/>
        </p:spPr>
        <p:txBody>
          <a:bodyPr wrap="square">
            <a:spAutoFit/>
          </a:bodyPr>
          <a:lstStyle/>
          <a:p>
            <a:pPr algn="ctr"/>
            <a:r>
              <a:rPr lang="en-IN" sz="2800" b="1" i="0" dirty="0">
                <a:ln w="0"/>
                <a:solidFill>
                  <a:schemeClr val="accent1"/>
                </a:solidFill>
                <a:effectLst>
                  <a:outerShdw blurRad="38100" dist="25400" dir="5400000" algn="ctr" rotWithShape="0">
                    <a:srgbClr val="6E747A">
                      <a:alpha val="43000"/>
                    </a:srgbClr>
                  </a:outerShdw>
                </a:effectLst>
                <a:latin typeface="inter-bold"/>
              </a:rPr>
              <a:t>Introduction</a:t>
            </a:r>
            <a:r>
              <a:rPr lang="en-IN" sz="2400" b="1" i="0" dirty="0">
                <a:ln w="0"/>
                <a:solidFill>
                  <a:schemeClr val="accent1"/>
                </a:solidFill>
                <a:effectLst>
                  <a:outerShdw blurRad="38100" dist="25400" dir="5400000" algn="ctr" rotWithShape="0">
                    <a:srgbClr val="6E747A">
                      <a:alpha val="43000"/>
                    </a:srgbClr>
                  </a:outerShdw>
                </a:effectLst>
                <a:latin typeface="inter-bold"/>
              </a:rPr>
              <a:t> </a:t>
            </a:r>
            <a:r>
              <a:rPr lang="en-IN" sz="2800" b="1" i="0" dirty="0">
                <a:ln w="0"/>
                <a:solidFill>
                  <a:schemeClr val="accent1"/>
                </a:solidFill>
                <a:effectLst>
                  <a:outerShdw blurRad="38100" dist="25400" dir="5400000" algn="ctr" rotWithShape="0">
                    <a:srgbClr val="6E747A">
                      <a:alpha val="43000"/>
                    </a:srgbClr>
                  </a:outerShdw>
                </a:effectLst>
                <a:latin typeface="inter-bold"/>
              </a:rPr>
              <a:t>to</a:t>
            </a:r>
            <a:r>
              <a:rPr lang="en-IN" sz="2400" b="1" i="0" dirty="0">
                <a:ln w="0"/>
                <a:solidFill>
                  <a:schemeClr val="accent1"/>
                </a:solidFill>
                <a:effectLst>
                  <a:outerShdw blurRad="38100" dist="25400" dir="5400000" algn="ctr" rotWithShape="0">
                    <a:srgbClr val="6E747A">
                      <a:alpha val="43000"/>
                    </a:srgbClr>
                  </a:outerShdw>
                </a:effectLst>
                <a:latin typeface="inter-bold"/>
              </a:rPr>
              <a:t> </a:t>
            </a:r>
            <a:r>
              <a:rPr lang="en-IN" sz="2800" b="1" i="0" dirty="0">
                <a:ln w="0"/>
                <a:solidFill>
                  <a:schemeClr val="accent1"/>
                </a:solidFill>
                <a:effectLst>
                  <a:outerShdw blurRad="38100" dist="25400" dir="5400000" algn="ctr" rotWithShape="0">
                    <a:srgbClr val="6E747A">
                      <a:alpha val="43000"/>
                    </a:srgbClr>
                  </a:outerShdw>
                </a:effectLst>
                <a:latin typeface="inter-bold"/>
              </a:rPr>
              <a:t>Microservices</a:t>
            </a:r>
            <a:endParaRPr lang="en-IN" sz="2400" b="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84509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35009E-F63A-4B40-B139-8513D1A702C8}"/>
              </a:ext>
            </a:extLst>
          </p:cNvPr>
          <p:cNvSpPr txBox="1"/>
          <p:nvPr/>
        </p:nvSpPr>
        <p:spPr>
          <a:xfrm>
            <a:off x="2206978" y="387021"/>
            <a:ext cx="4572000" cy="584775"/>
          </a:xfrm>
          <a:prstGeom prst="rect">
            <a:avLst/>
          </a:prstGeom>
          <a:noFill/>
        </p:spPr>
        <p:txBody>
          <a:bodyPr wrap="square">
            <a:spAutoFit/>
          </a:bodyPr>
          <a:lstStyle/>
          <a:p>
            <a:pPr algn="just"/>
            <a:r>
              <a:rPr lang="en-IN" sz="3200" b="1" i="0" dirty="0">
                <a:ln w="0"/>
                <a:solidFill>
                  <a:schemeClr val="accent1"/>
                </a:solidFill>
                <a:effectLst>
                  <a:outerShdw blurRad="38100" dist="25400" dir="5400000" algn="ctr" rotWithShape="0">
                    <a:srgbClr val="6E747A">
                      <a:alpha val="43000"/>
                    </a:srgbClr>
                  </a:outerShdw>
                </a:effectLst>
                <a:latin typeface="erdana"/>
              </a:rPr>
              <a:t>What are Microservices</a:t>
            </a:r>
          </a:p>
        </p:txBody>
      </p:sp>
      <p:sp>
        <p:nvSpPr>
          <p:cNvPr id="7" name="TextBox 6">
            <a:extLst>
              <a:ext uri="{FF2B5EF4-FFF2-40B4-BE49-F238E27FC236}">
                <a16:creationId xmlns:a16="http://schemas.microsoft.com/office/drawing/2014/main" id="{807E2645-3516-4C55-8ED3-1EFEBE4AAC9A}"/>
              </a:ext>
            </a:extLst>
          </p:cNvPr>
          <p:cNvSpPr txBox="1"/>
          <p:nvPr/>
        </p:nvSpPr>
        <p:spPr>
          <a:xfrm>
            <a:off x="536222" y="1344766"/>
            <a:ext cx="7913511" cy="286232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buFont typeface="Arial" panose="020B0604020202020204" pitchFamily="34" charset="0"/>
              <a:buChar char="•"/>
            </a:pPr>
            <a:r>
              <a:rPr lang="en-IN" sz="2000" b="1" i="0" dirty="0">
                <a:solidFill>
                  <a:srgbClr val="333333"/>
                </a:solidFill>
                <a:effectLst/>
                <a:latin typeface="inter-bold"/>
              </a:rPr>
              <a:t>Definition</a:t>
            </a:r>
            <a:r>
              <a:rPr lang="en-IN" sz="2000" b="0" i="0" dirty="0">
                <a:solidFill>
                  <a:srgbClr val="333333"/>
                </a:solidFill>
                <a:effectLst/>
                <a:latin typeface="inter-regular"/>
              </a:rPr>
              <a:t>: According to </a:t>
            </a:r>
            <a:r>
              <a:rPr lang="en-IN" sz="2000" b="1" i="0" dirty="0">
                <a:solidFill>
                  <a:srgbClr val="333333"/>
                </a:solidFill>
                <a:effectLst/>
                <a:latin typeface="inter-bold"/>
              </a:rPr>
              <a:t>Sam Newman</a:t>
            </a:r>
            <a:r>
              <a:rPr lang="en-IN" sz="2000" b="0" i="0" dirty="0">
                <a:solidFill>
                  <a:srgbClr val="333333"/>
                </a:solidFill>
                <a:effectLst/>
                <a:latin typeface="inter-regular"/>
              </a:rPr>
              <a:t>, "Microservices are the small services that work together."</a:t>
            </a:r>
            <a:endParaRPr lang="en-IN" sz="2000" dirty="0"/>
          </a:p>
          <a:p>
            <a:pPr marL="285750" indent="-285750">
              <a:buFont typeface="Arial" panose="020B0604020202020204" pitchFamily="34" charset="0"/>
              <a:buChar char="•"/>
            </a:pPr>
            <a:r>
              <a:rPr lang="en-IN" sz="2000" b="0" i="0" dirty="0">
                <a:solidFill>
                  <a:srgbClr val="333333"/>
                </a:solidFill>
                <a:effectLst/>
                <a:latin typeface="inter-regular"/>
              </a:rPr>
              <a:t>According to </a:t>
            </a:r>
            <a:r>
              <a:rPr lang="en-IN" sz="2000" b="1" i="0" dirty="0">
                <a:solidFill>
                  <a:srgbClr val="333333"/>
                </a:solidFill>
                <a:effectLst/>
                <a:latin typeface="inter-bold"/>
              </a:rPr>
              <a:t>James Lewis and Martin Fowler</a:t>
            </a:r>
            <a:r>
              <a:rPr lang="en-IN" sz="2000" b="0" i="0" dirty="0">
                <a:solidFill>
                  <a:srgbClr val="333333"/>
                </a:solidFill>
                <a:effectLst/>
                <a:latin typeface="inter-regular"/>
              </a:rPr>
              <a:t>, "The microservice architectural style is an approach to develop a single application as a suite of small services.</a:t>
            </a:r>
          </a:p>
          <a:p>
            <a:pPr marL="285750" indent="-285750">
              <a:buFont typeface="Arial" panose="020B0604020202020204" pitchFamily="34" charset="0"/>
              <a:buChar char="•"/>
            </a:pPr>
            <a:r>
              <a:rPr lang="en-IN" sz="2000" b="0" i="0" dirty="0">
                <a:solidFill>
                  <a:srgbClr val="333333"/>
                </a:solidFill>
                <a:effectLst/>
                <a:latin typeface="inter-regular"/>
              </a:rPr>
              <a:t>Each microservice runs its process and communicates with lightweight mechanisms. </a:t>
            </a:r>
          </a:p>
          <a:p>
            <a:pPr marL="285750" indent="-285750">
              <a:buFont typeface="Arial" panose="020B0604020202020204" pitchFamily="34" charset="0"/>
              <a:buChar char="•"/>
            </a:pPr>
            <a:r>
              <a:rPr lang="en-IN" sz="2000" b="0" i="0" dirty="0">
                <a:solidFill>
                  <a:srgbClr val="333333"/>
                </a:solidFill>
                <a:effectLst/>
                <a:latin typeface="inter-regular"/>
              </a:rPr>
              <a:t>These services are built around business capabilities and independently developed by fully automated deployment machinery."</a:t>
            </a:r>
            <a:endParaRPr lang="en-IN" sz="2000" dirty="0"/>
          </a:p>
        </p:txBody>
      </p:sp>
    </p:spTree>
    <p:extLst>
      <p:ext uri="{BB962C8B-B14F-4D97-AF65-F5344CB8AC3E}">
        <p14:creationId xmlns:p14="http://schemas.microsoft.com/office/powerpoint/2010/main" val="1322123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780466-1E19-42C8-AF18-3E8C3B4F3380}"/>
              </a:ext>
            </a:extLst>
          </p:cNvPr>
          <p:cNvSpPr txBox="1"/>
          <p:nvPr/>
        </p:nvSpPr>
        <p:spPr>
          <a:xfrm>
            <a:off x="1027289" y="300755"/>
            <a:ext cx="6626578" cy="461665"/>
          </a:xfrm>
          <a:prstGeom prst="rect">
            <a:avLst/>
          </a:prstGeom>
          <a:noFill/>
        </p:spPr>
        <p:txBody>
          <a:bodyPr wrap="square">
            <a:spAutoFit/>
          </a:bodyPr>
          <a:lstStyle/>
          <a:p>
            <a:pPr algn="ctr"/>
            <a:r>
              <a:rPr lang="en-IN" sz="2400" b="1" i="0" dirty="0">
                <a:ln w="0"/>
                <a:solidFill>
                  <a:schemeClr val="accent1"/>
                </a:solidFill>
                <a:effectLst>
                  <a:outerShdw blurRad="38100" dist="25400" dir="5400000" algn="ctr" rotWithShape="0">
                    <a:srgbClr val="6E747A">
                      <a:alpha val="43000"/>
                    </a:srgbClr>
                  </a:outerShdw>
                </a:effectLst>
                <a:latin typeface="erdana"/>
              </a:rPr>
              <a:t>Points to remember in Micro Services</a:t>
            </a:r>
          </a:p>
        </p:txBody>
      </p:sp>
      <p:graphicFrame>
        <p:nvGraphicFramePr>
          <p:cNvPr id="6" name="Diagram 5">
            <a:extLst>
              <a:ext uri="{FF2B5EF4-FFF2-40B4-BE49-F238E27FC236}">
                <a16:creationId xmlns:a16="http://schemas.microsoft.com/office/drawing/2014/main" id="{33353DB1-A25F-48D8-A6D8-63E7BE663080}"/>
              </a:ext>
            </a:extLst>
          </p:cNvPr>
          <p:cNvGraphicFramePr/>
          <p:nvPr>
            <p:extLst>
              <p:ext uri="{D42A27DB-BD31-4B8C-83A1-F6EECF244321}">
                <p14:modId xmlns:p14="http://schemas.microsoft.com/office/powerpoint/2010/main" val="4065278601"/>
              </p:ext>
            </p:extLst>
          </p:nvPr>
        </p:nvGraphicFramePr>
        <p:xfrm>
          <a:off x="457199" y="912546"/>
          <a:ext cx="8088489" cy="378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9112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
        <p:nvSpPr>
          <p:cNvPr id="4" name="TextBox 3">
            <a:extLst>
              <a:ext uri="{FF2B5EF4-FFF2-40B4-BE49-F238E27FC236}">
                <a16:creationId xmlns:a16="http://schemas.microsoft.com/office/drawing/2014/main" id="{B0C314F8-FF39-4F99-9738-C129C3D60FF1}"/>
              </a:ext>
            </a:extLst>
          </p:cNvPr>
          <p:cNvSpPr txBox="1"/>
          <p:nvPr/>
        </p:nvSpPr>
        <p:spPr>
          <a:xfrm>
            <a:off x="553156" y="3480769"/>
            <a:ext cx="9019822" cy="646331"/>
          </a:xfrm>
          <a:prstGeom prst="rect">
            <a:avLst/>
          </a:prstGeom>
          <a:noFill/>
        </p:spPr>
        <p:txBody>
          <a:bodyPr wrap="square">
            <a:spAutoFit/>
          </a:bodyPr>
          <a:lstStyle/>
          <a:p>
            <a:pPr marL="285750" indent="-285750">
              <a:buFont typeface="Arial" panose="020B0604020202020204" pitchFamily="34" charset="0"/>
              <a:buChar char="•"/>
            </a:pPr>
            <a:r>
              <a:rPr lang="en-IN" b="0" i="1" dirty="0">
                <a:solidFill>
                  <a:srgbClr val="C00000"/>
                </a:solidFill>
                <a:effectLst/>
                <a:latin typeface="Open Sans" panose="020B0606030504020204" pitchFamily="34" charset="0"/>
              </a:rPr>
              <a:t>Microservices is an architecture wherein all the components of the system are put into individual components, which can be built, deployed, and scaled individually.</a:t>
            </a:r>
            <a:endParaRPr lang="en-IN" dirty="0">
              <a:solidFill>
                <a:srgbClr val="C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0F5FA5-9A21-497E-9949-07064D005D3F}"/>
              </a:ext>
            </a:extLst>
          </p:cNvPr>
          <p:cNvSpPr txBox="1"/>
          <p:nvPr/>
        </p:nvSpPr>
        <p:spPr>
          <a:xfrm>
            <a:off x="634853" y="767338"/>
            <a:ext cx="8139289" cy="4247317"/>
          </a:xfrm>
          <a:prstGeom prst="rect">
            <a:avLst/>
          </a:prstGeom>
          <a:solidFill>
            <a:schemeClr val="tx1"/>
          </a:solidFill>
        </p:spPr>
        <p:txBody>
          <a:bodyPr wrap="square">
            <a:spAutoFit/>
          </a:bodyPr>
          <a:lstStyle/>
          <a:p>
            <a:pPr marL="285750" indent="-285750">
              <a:buFont typeface="Arial" panose="020B0604020202020204" pitchFamily="34" charset="0"/>
              <a:buChar char="•"/>
            </a:pPr>
            <a:r>
              <a:rPr lang="en-IN" i="0" dirty="0">
                <a:solidFill>
                  <a:srgbClr val="FFFF00"/>
                </a:solidFill>
                <a:effectLst/>
                <a:latin typeface="Open Sans" panose="020B0606030504020204" pitchFamily="34" charset="0"/>
              </a:rPr>
              <a:t>You must have seen how bees build their honeycomb by aligning hexagonal wax cells. </a:t>
            </a:r>
            <a:br>
              <a:rPr lang="en-IN" i="0" dirty="0">
                <a:solidFill>
                  <a:srgbClr val="FFFF00"/>
                </a:solidFill>
                <a:effectLst/>
                <a:latin typeface="Open Sans" panose="020B0606030504020204" pitchFamily="34" charset="0"/>
              </a:rPr>
            </a:br>
            <a:endParaRPr lang="en-IN" i="0" dirty="0">
              <a:solidFill>
                <a:srgbClr val="FFFF00"/>
              </a:solidFill>
              <a:effectLst/>
              <a:latin typeface="Open Sans" panose="020B0606030504020204" pitchFamily="34" charset="0"/>
            </a:endParaRPr>
          </a:p>
          <a:p>
            <a:pPr marL="285750" indent="-285750">
              <a:buFont typeface="Arial" panose="020B0604020202020204" pitchFamily="34" charset="0"/>
              <a:buChar char="•"/>
            </a:pPr>
            <a:r>
              <a:rPr lang="en-IN" i="0" dirty="0">
                <a:solidFill>
                  <a:srgbClr val="FFFF00"/>
                </a:solidFill>
                <a:effectLst/>
                <a:latin typeface="Open Sans" panose="020B0606030504020204" pitchFamily="34" charset="0"/>
              </a:rPr>
              <a:t>They initially start with a small section using various materials and continue to build a large beehive out of it.</a:t>
            </a:r>
            <a:br>
              <a:rPr lang="en-IN" i="0" dirty="0">
                <a:solidFill>
                  <a:srgbClr val="FFFF00"/>
                </a:solidFill>
                <a:effectLst/>
                <a:latin typeface="Open Sans" panose="020B0606030504020204" pitchFamily="34" charset="0"/>
              </a:rPr>
            </a:br>
            <a:endParaRPr lang="en-IN" i="0" dirty="0">
              <a:solidFill>
                <a:srgbClr val="FFFF00"/>
              </a:solidFill>
              <a:effectLst/>
              <a:latin typeface="Open Sans" panose="020B0606030504020204" pitchFamily="34" charset="0"/>
            </a:endParaRPr>
          </a:p>
          <a:p>
            <a:pPr marL="285750" indent="-285750">
              <a:buFont typeface="Arial" panose="020B0604020202020204" pitchFamily="34" charset="0"/>
              <a:buChar char="•"/>
            </a:pPr>
            <a:r>
              <a:rPr lang="en-IN" i="0" dirty="0">
                <a:solidFill>
                  <a:srgbClr val="FFFF00"/>
                </a:solidFill>
                <a:effectLst/>
                <a:latin typeface="Open Sans" panose="020B0606030504020204" pitchFamily="34" charset="0"/>
              </a:rPr>
              <a:t>These cells form a pattern resulting in a strong structure which holds together a particular section of the beehive. </a:t>
            </a:r>
            <a:br>
              <a:rPr lang="en-IN" i="0" dirty="0">
                <a:solidFill>
                  <a:srgbClr val="FFFF00"/>
                </a:solidFill>
                <a:effectLst/>
                <a:latin typeface="Open Sans" panose="020B0606030504020204" pitchFamily="34" charset="0"/>
              </a:rPr>
            </a:br>
            <a:endParaRPr lang="en-IN" i="0" dirty="0">
              <a:solidFill>
                <a:srgbClr val="FFFF00"/>
              </a:solidFill>
              <a:effectLst/>
              <a:latin typeface="Open Sans" panose="020B0606030504020204" pitchFamily="34" charset="0"/>
            </a:endParaRPr>
          </a:p>
          <a:p>
            <a:pPr marL="285750" indent="-285750">
              <a:buFont typeface="Arial" panose="020B0604020202020204" pitchFamily="34" charset="0"/>
              <a:buChar char="•"/>
            </a:pPr>
            <a:r>
              <a:rPr lang="en-IN" i="0" dirty="0">
                <a:solidFill>
                  <a:srgbClr val="FFFF00"/>
                </a:solidFill>
                <a:effectLst/>
                <a:latin typeface="Open Sans" panose="020B0606030504020204" pitchFamily="34" charset="0"/>
              </a:rPr>
              <a:t>Here, each cell is independent of the other but it is also correlated with the other cells. </a:t>
            </a:r>
            <a:br>
              <a:rPr lang="en-IN" i="0" dirty="0">
                <a:solidFill>
                  <a:srgbClr val="FFFF00"/>
                </a:solidFill>
                <a:effectLst/>
                <a:latin typeface="Open Sans" panose="020B0606030504020204" pitchFamily="34" charset="0"/>
              </a:rPr>
            </a:br>
            <a:endParaRPr lang="en-IN" i="0" dirty="0">
              <a:solidFill>
                <a:srgbClr val="FFFF00"/>
              </a:solidFill>
              <a:effectLst/>
              <a:latin typeface="Open Sans" panose="020B0606030504020204" pitchFamily="34" charset="0"/>
            </a:endParaRPr>
          </a:p>
          <a:p>
            <a:pPr marL="285750" indent="-285750">
              <a:buFont typeface="Arial" panose="020B0604020202020204" pitchFamily="34" charset="0"/>
              <a:buChar char="•"/>
            </a:pPr>
            <a:r>
              <a:rPr lang="en-IN" i="0" dirty="0">
                <a:solidFill>
                  <a:srgbClr val="FFFF00"/>
                </a:solidFill>
                <a:effectLst/>
                <a:latin typeface="Open Sans" panose="020B0606030504020204" pitchFamily="34" charset="0"/>
              </a:rPr>
              <a:t>This means that damage to one cell does not damage the other cells, so, bees can reconstruct these cells without impacting the complete beehive.</a:t>
            </a:r>
            <a:endParaRPr lang="en-IN" dirty="0">
              <a:solidFill>
                <a:srgbClr val="FFFF00"/>
              </a:solidFill>
            </a:endParaRPr>
          </a:p>
        </p:txBody>
      </p:sp>
      <p:sp>
        <p:nvSpPr>
          <p:cNvPr id="5" name="TextBox 4">
            <a:extLst>
              <a:ext uri="{FF2B5EF4-FFF2-40B4-BE49-F238E27FC236}">
                <a16:creationId xmlns:a16="http://schemas.microsoft.com/office/drawing/2014/main" id="{91BC5F3C-BE1B-4099-8C73-85287AA7A99C}"/>
              </a:ext>
            </a:extLst>
          </p:cNvPr>
          <p:cNvSpPr txBox="1"/>
          <p:nvPr/>
        </p:nvSpPr>
        <p:spPr>
          <a:xfrm>
            <a:off x="656492" y="176828"/>
            <a:ext cx="7642578" cy="461665"/>
          </a:xfrm>
          <a:prstGeom prst="rect">
            <a:avLst/>
          </a:prstGeom>
          <a:noFill/>
        </p:spPr>
        <p:txBody>
          <a:bodyPr wrap="square">
            <a:spAutoFit/>
          </a:bodyPr>
          <a:lstStyle/>
          <a:p>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Micro Services Comparison with simple analogy</a:t>
            </a:r>
            <a:endParaRPr lang="en-IN" sz="2400" b="1" dirty="0">
              <a:ln w="0"/>
              <a:solidFill>
                <a:schemeClr val="accent1"/>
              </a:solidFill>
              <a:effectLst>
                <a:outerShdw blurRad="38100" dist="25400" dir="5400000" algn="ctr" rotWithShape="0">
                  <a:srgbClr val="6E747A">
                    <a:alpha val="43000"/>
                  </a:srgbClr>
                </a:outerShdw>
              </a:effectLst>
            </a:endParaRPr>
          </a:p>
        </p:txBody>
      </p:sp>
      <p:pic>
        <p:nvPicPr>
          <p:cNvPr id="5122" name="Picture 2" descr="Representation Of Micorservices - Microservices Tutorial - Edureka">
            <a:extLst>
              <a:ext uri="{FF2B5EF4-FFF2-40B4-BE49-F238E27FC236}">
                <a16:creationId xmlns:a16="http://schemas.microsoft.com/office/drawing/2014/main" id="{B13E0CF3-C71D-4EAD-88FA-8B041F6BB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751" y="407660"/>
            <a:ext cx="4632059" cy="473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1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4F1F2B-9EF8-4239-9DB1-8CB63BF70F5D}"/>
              </a:ext>
            </a:extLst>
          </p:cNvPr>
          <p:cNvSpPr txBox="1"/>
          <p:nvPr/>
        </p:nvSpPr>
        <p:spPr>
          <a:xfrm>
            <a:off x="269631" y="259810"/>
            <a:ext cx="4642339"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IN" b="0" i="0" dirty="0">
                <a:solidFill>
                  <a:srgbClr val="4A4A4A"/>
                </a:solidFill>
                <a:effectLst/>
                <a:latin typeface="Open Sans" panose="020B0606030504020204" pitchFamily="34" charset="0"/>
              </a:rPr>
              <a:t>Here, each hexagonal shape represents an individual service component. </a:t>
            </a:r>
          </a:p>
          <a:p>
            <a:pPr marL="285750" indent="-285750">
              <a:buFont typeface="Arial" panose="020B0604020202020204" pitchFamily="34" charset="0"/>
              <a:buChar char="•"/>
            </a:pPr>
            <a:r>
              <a:rPr lang="en-IN" b="0" i="0" dirty="0">
                <a:solidFill>
                  <a:srgbClr val="4A4A4A"/>
                </a:solidFill>
                <a:effectLst/>
                <a:latin typeface="Open Sans" panose="020B0606030504020204" pitchFamily="34" charset="0"/>
              </a:rPr>
              <a:t>Similar to the working of bees, each agile team builds an individual service component with the available frameworks and the chosen technology stack. </a:t>
            </a:r>
          </a:p>
          <a:p>
            <a:pPr marL="285750" indent="-285750">
              <a:buFont typeface="Arial" panose="020B0604020202020204" pitchFamily="34" charset="0"/>
              <a:buChar char="•"/>
            </a:pPr>
            <a:r>
              <a:rPr lang="en-IN" b="0" i="0" dirty="0">
                <a:solidFill>
                  <a:srgbClr val="4A4A4A"/>
                </a:solidFill>
                <a:effectLst/>
                <a:latin typeface="Open Sans" panose="020B0606030504020204" pitchFamily="34" charset="0"/>
              </a:rPr>
              <a:t>Just as in a beehive, each service component forms a strong microservice architecture to provide better scalability. </a:t>
            </a:r>
          </a:p>
          <a:p>
            <a:pPr marL="285750" indent="-285750">
              <a:buFont typeface="Arial" panose="020B0604020202020204" pitchFamily="34" charset="0"/>
              <a:buChar char="•"/>
            </a:pPr>
            <a:r>
              <a:rPr lang="en-IN" dirty="0">
                <a:solidFill>
                  <a:srgbClr val="4A4A4A"/>
                </a:solidFill>
                <a:latin typeface="Open Sans" panose="020B0606030504020204" pitchFamily="34" charset="0"/>
              </a:rPr>
              <a:t>I</a:t>
            </a:r>
            <a:r>
              <a:rPr lang="en-IN" b="0" i="0" dirty="0">
                <a:solidFill>
                  <a:srgbClr val="4A4A4A"/>
                </a:solidFill>
                <a:effectLst/>
                <a:latin typeface="Open Sans" panose="020B0606030504020204" pitchFamily="34" charset="0"/>
              </a:rPr>
              <a:t>ssues with each service component can be handled individually by the agile team with no or minimal impact on the entire application.</a:t>
            </a:r>
            <a:endParaRPr lang="en-IN" dirty="0"/>
          </a:p>
        </p:txBody>
      </p:sp>
      <p:pic>
        <p:nvPicPr>
          <p:cNvPr id="4" name="Picture 2" descr="Representation Of Micorservices - Microservices Tutorial - Edureka">
            <a:extLst>
              <a:ext uri="{FF2B5EF4-FFF2-40B4-BE49-F238E27FC236}">
                <a16:creationId xmlns:a16="http://schemas.microsoft.com/office/drawing/2014/main" id="{D1A47F3B-3F55-4E07-A4AA-94D15AB35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1970" y="534351"/>
            <a:ext cx="3985504" cy="407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71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0A1AC1-FB9D-474B-AF4C-1ADEF3BCD367}"/>
              </a:ext>
            </a:extLst>
          </p:cNvPr>
          <p:cNvSpPr txBox="1"/>
          <p:nvPr/>
        </p:nvSpPr>
        <p:spPr>
          <a:xfrm>
            <a:off x="530578" y="881883"/>
            <a:ext cx="8082844" cy="403187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Different clients from different devices try to use different services like search, build, configure and other management capabilities</a:t>
            </a: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All the services are separated based on their domains and functionalities and  are further allotted to individual microservices</a:t>
            </a: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These microservices have their own </a:t>
            </a:r>
            <a:r>
              <a:rPr lang="en-IN" sz="1600" b="1" i="0" dirty="0">
                <a:solidFill>
                  <a:srgbClr val="4A4A4A"/>
                </a:solidFill>
                <a:effectLst/>
                <a:latin typeface="Open Sans" panose="020B0606030504020204" pitchFamily="34" charset="0"/>
              </a:rPr>
              <a:t>load balancer</a:t>
            </a:r>
            <a:r>
              <a:rPr lang="en-IN" sz="1600" b="0" i="0" dirty="0">
                <a:solidFill>
                  <a:srgbClr val="4A4A4A"/>
                </a:solidFill>
                <a:effectLst/>
                <a:latin typeface="Open Sans" panose="020B0606030504020204" pitchFamily="34" charset="0"/>
              </a:rPr>
              <a:t> and </a:t>
            </a:r>
            <a:r>
              <a:rPr lang="en-IN" sz="1600" b="1" i="0" dirty="0">
                <a:solidFill>
                  <a:srgbClr val="4A4A4A"/>
                </a:solidFill>
                <a:effectLst/>
                <a:latin typeface="Open Sans" panose="020B0606030504020204" pitchFamily="34" charset="0"/>
              </a:rPr>
              <a:t>execution environment</a:t>
            </a:r>
            <a:r>
              <a:rPr lang="en-IN" sz="1600" b="0" i="0" dirty="0">
                <a:solidFill>
                  <a:srgbClr val="4A4A4A"/>
                </a:solidFill>
                <a:effectLst/>
                <a:latin typeface="Open Sans" panose="020B0606030504020204" pitchFamily="34" charset="0"/>
              </a:rPr>
              <a:t> to execute their functionalities &amp; at the same time captures data in their own databases</a:t>
            </a: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All the microservices communicate with each other through a stateless server which is either </a:t>
            </a:r>
            <a:r>
              <a:rPr lang="en-IN" sz="1600" b="1" i="0" dirty="0">
                <a:solidFill>
                  <a:srgbClr val="4A4A4A"/>
                </a:solidFill>
                <a:effectLst/>
                <a:latin typeface="Open Sans" panose="020B0606030504020204" pitchFamily="34" charset="0"/>
              </a:rPr>
              <a:t>REST</a:t>
            </a:r>
            <a:r>
              <a:rPr lang="en-IN" sz="1600" b="0" i="0" dirty="0">
                <a:solidFill>
                  <a:srgbClr val="4A4A4A"/>
                </a:solidFill>
                <a:effectLst/>
                <a:latin typeface="Open Sans" panose="020B0606030504020204" pitchFamily="34" charset="0"/>
              </a:rPr>
              <a:t> or </a:t>
            </a:r>
            <a:r>
              <a:rPr lang="en-IN" sz="1600" b="1" i="0" dirty="0">
                <a:solidFill>
                  <a:srgbClr val="4A4A4A"/>
                </a:solidFill>
                <a:effectLst/>
                <a:latin typeface="Open Sans" panose="020B0606030504020204" pitchFamily="34" charset="0"/>
              </a:rPr>
              <a:t>Message Bus</a:t>
            </a:r>
            <a:endParaRPr lang="en-IN" sz="1600" b="0" i="0" dirty="0">
              <a:solidFill>
                <a:srgbClr val="4A4A4A"/>
              </a:solidFill>
              <a:effectLst/>
              <a:latin typeface="Open Sans" panose="020B0606030504020204" pitchFamily="34" charset="0"/>
            </a:endParaRP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Microservices know their path of communication with the help of </a:t>
            </a:r>
            <a:r>
              <a:rPr lang="en-IN" sz="1600" b="1" i="0" dirty="0">
                <a:solidFill>
                  <a:srgbClr val="4A4A4A"/>
                </a:solidFill>
                <a:effectLst/>
                <a:latin typeface="Open Sans" panose="020B0606030504020204" pitchFamily="34" charset="0"/>
              </a:rPr>
              <a:t>Service Discovery </a:t>
            </a:r>
            <a:r>
              <a:rPr lang="en-IN" sz="1600" b="0" i="0" dirty="0">
                <a:solidFill>
                  <a:srgbClr val="4A4A4A"/>
                </a:solidFill>
                <a:effectLst/>
                <a:latin typeface="Open Sans" panose="020B0606030504020204" pitchFamily="34" charset="0"/>
              </a:rPr>
              <a:t>and perform operational capabilities such as automation, monitoring</a:t>
            </a: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Then all the functionalities performed by microservices are communicated to clients via </a:t>
            </a:r>
            <a:r>
              <a:rPr lang="en-IN" sz="1600" b="1" i="0" dirty="0">
                <a:solidFill>
                  <a:srgbClr val="4A4A4A"/>
                </a:solidFill>
                <a:effectLst/>
                <a:latin typeface="Open Sans" panose="020B0606030504020204" pitchFamily="34" charset="0"/>
              </a:rPr>
              <a:t>API Gateway</a:t>
            </a:r>
            <a:endParaRPr lang="en-IN" sz="1600" b="0" i="0" dirty="0">
              <a:solidFill>
                <a:srgbClr val="4A4A4A"/>
              </a:solidFill>
              <a:effectLst/>
              <a:latin typeface="Open Sans" panose="020B0606030504020204" pitchFamily="34" charset="0"/>
            </a:endParaRP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All the internal points are connected from the API Gateway. </a:t>
            </a: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So, anybody who connects to the API Gateway automatically gets connected to the complete system</a:t>
            </a:r>
          </a:p>
        </p:txBody>
      </p:sp>
      <p:sp>
        <p:nvSpPr>
          <p:cNvPr id="4" name="TextBox 3">
            <a:extLst>
              <a:ext uri="{FF2B5EF4-FFF2-40B4-BE49-F238E27FC236}">
                <a16:creationId xmlns:a16="http://schemas.microsoft.com/office/drawing/2014/main" id="{8D220A53-D62D-4CED-8B44-E6B720B5448B}"/>
              </a:ext>
            </a:extLst>
          </p:cNvPr>
          <p:cNvSpPr txBox="1"/>
          <p:nvPr/>
        </p:nvSpPr>
        <p:spPr>
          <a:xfrm>
            <a:off x="656492" y="176828"/>
            <a:ext cx="7642578" cy="461665"/>
          </a:xfrm>
          <a:prstGeom prst="rect">
            <a:avLst/>
          </a:prstGeom>
          <a:noFill/>
        </p:spPr>
        <p:txBody>
          <a:bodyPr wrap="square">
            <a:spAutoFit/>
          </a:bodyPr>
          <a:lstStyle/>
          <a:p>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Micro Services Architecture</a:t>
            </a:r>
            <a:endParaRPr lang="en-IN" sz="2400" b="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07239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E15D46-A749-46AD-885E-DDFEB08A6C77}"/>
              </a:ext>
            </a:extLst>
          </p:cNvPr>
          <p:cNvSpPr txBox="1"/>
          <p:nvPr/>
        </p:nvSpPr>
        <p:spPr>
          <a:xfrm>
            <a:off x="1140177" y="294690"/>
            <a:ext cx="5994399" cy="523220"/>
          </a:xfrm>
          <a:prstGeom prst="rect">
            <a:avLst/>
          </a:prstGeom>
          <a:noFill/>
        </p:spPr>
        <p:txBody>
          <a:bodyPr wrap="square">
            <a:spAutoFit/>
          </a:bodyPr>
          <a:lstStyle/>
          <a:p>
            <a:pPr algn="ctr"/>
            <a:r>
              <a:rPr lang="en-IN" sz="28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Advantages Of Microservices</a:t>
            </a:r>
          </a:p>
        </p:txBody>
      </p:sp>
      <p:sp>
        <p:nvSpPr>
          <p:cNvPr id="5" name="TextBox 4">
            <a:extLst>
              <a:ext uri="{FF2B5EF4-FFF2-40B4-BE49-F238E27FC236}">
                <a16:creationId xmlns:a16="http://schemas.microsoft.com/office/drawing/2014/main" id="{BABECDCA-C75E-4221-A7B2-730909D44049}"/>
              </a:ext>
            </a:extLst>
          </p:cNvPr>
          <p:cNvSpPr txBox="1"/>
          <p:nvPr/>
        </p:nvSpPr>
        <p:spPr>
          <a:xfrm>
            <a:off x="541867" y="997299"/>
            <a:ext cx="7879644"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en-IN" b="1" i="0" dirty="0">
                <a:solidFill>
                  <a:srgbClr val="4A4A4A"/>
                </a:solidFill>
                <a:effectLst/>
                <a:latin typeface="Open Sans" panose="020B0606030504020204" pitchFamily="34" charset="0"/>
              </a:rPr>
              <a:t>Independent Development</a:t>
            </a:r>
            <a:r>
              <a:rPr lang="en-IN" b="0" i="0" dirty="0">
                <a:solidFill>
                  <a:srgbClr val="4A4A4A"/>
                </a:solidFill>
                <a:effectLst/>
                <a:latin typeface="Open Sans" panose="020B0606030504020204" pitchFamily="34" charset="0"/>
              </a:rPr>
              <a:t> – All microservices can be easily developed based on their individual functionality.</a:t>
            </a:r>
          </a:p>
          <a:p>
            <a:pPr marL="285750" indent="-285750" algn="just">
              <a:buFont typeface="Arial" panose="020B0604020202020204" pitchFamily="34" charset="0"/>
              <a:buChar char="•"/>
            </a:pPr>
            <a:endParaRPr lang="en-IN" b="0" i="0" dirty="0">
              <a:solidFill>
                <a:srgbClr val="4A4A4A"/>
              </a:solidFill>
              <a:effectLst/>
              <a:latin typeface="Open Sans" panose="020B0606030504020204" pitchFamily="34" charset="0"/>
            </a:endParaRPr>
          </a:p>
          <a:p>
            <a:pPr marL="285750" indent="-285750" algn="just">
              <a:buFont typeface="Arial" panose="020B0604020202020204" pitchFamily="34" charset="0"/>
              <a:buChar char="•"/>
            </a:pPr>
            <a:r>
              <a:rPr lang="en-IN" b="1" i="0" dirty="0">
                <a:solidFill>
                  <a:srgbClr val="4A4A4A"/>
                </a:solidFill>
                <a:effectLst/>
                <a:latin typeface="Open Sans" panose="020B0606030504020204" pitchFamily="34" charset="0"/>
              </a:rPr>
              <a:t>Independent Deployment</a:t>
            </a:r>
            <a:r>
              <a:rPr lang="en-IN" b="0" i="0" dirty="0">
                <a:solidFill>
                  <a:srgbClr val="4A4A4A"/>
                </a:solidFill>
                <a:effectLst/>
                <a:latin typeface="Open Sans" panose="020B0606030504020204" pitchFamily="34" charset="0"/>
              </a:rPr>
              <a:t> – Based on their services, they can be individually deployed in any application.</a:t>
            </a:r>
          </a:p>
          <a:p>
            <a:pPr marL="285750" indent="-285750" algn="just">
              <a:buFont typeface="Arial" panose="020B0604020202020204" pitchFamily="34" charset="0"/>
              <a:buChar char="•"/>
            </a:pPr>
            <a:endParaRPr lang="en-IN" b="0" i="0" dirty="0">
              <a:solidFill>
                <a:srgbClr val="4A4A4A"/>
              </a:solidFill>
              <a:effectLst/>
              <a:latin typeface="Open Sans" panose="020B0606030504020204" pitchFamily="34" charset="0"/>
            </a:endParaRPr>
          </a:p>
          <a:p>
            <a:pPr marL="285750" indent="-285750" algn="just">
              <a:buFont typeface="Arial" panose="020B0604020202020204" pitchFamily="34" charset="0"/>
              <a:buChar char="•"/>
            </a:pPr>
            <a:r>
              <a:rPr lang="en-IN" b="1" i="0" dirty="0">
                <a:solidFill>
                  <a:srgbClr val="4A4A4A"/>
                </a:solidFill>
                <a:effectLst/>
                <a:latin typeface="Open Sans" panose="020B0606030504020204" pitchFamily="34" charset="0"/>
              </a:rPr>
              <a:t>Fault Isolation</a:t>
            </a:r>
            <a:r>
              <a:rPr lang="en-IN" b="0" i="0" dirty="0">
                <a:solidFill>
                  <a:srgbClr val="4A4A4A"/>
                </a:solidFill>
                <a:effectLst/>
                <a:latin typeface="Open Sans" panose="020B0606030504020204" pitchFamily="34" charset="0"/>
              </a:rPr>
              <a:t> – Even if one service of the application does not work, the system still continues to function.</a:t>
            </a:r>
          </a:p>
          <a:p>
            <a:pPr marL="285750" indent="-285750" algn="just">
              <a:buFont typeface="Arial" panose="020B0604020202020204" pitchFamily="34" charset="0"/>
              <a:buChar char="•"/>
            </a:pPr>
            <a:endParaRPr lang="en-IN" b="0" i="0" dirty="0">
              <a:solidFill>
                <a:srgbClr val="4A4A4A"/>
              </a:solidFill>
              <a:effectLst/>
              <a:latin typeface="Open Sans" panose="020B0606030504020204" pitchFamily="34" charset="0"/>
            </a:endParaRPr>
          </a:p>
          <a:p>
            <a:pPr marL="285750" indent="-285750" algn="just">
              <a:buFont typeface="Arial" panose="020B0604020202020204" pitchFamily="34" charset="0"/>
              <a:buChar char="•"/>
            </a:pPr>
            <a:r>
              <a:rPr lang="en-IN" b="1" i="0" dirty="0">
                <a:solidFill>
                  <a:srgbClr val="4A4A4A"/>
                </a:solidFill>
                <a:effectLst/>
                <a:latin typeface="Open Sans" panose="020B0606030504020204" pitchFamily="34" charset="0"/>
              </a:rPr>
              <a:t>Mixed Technology Stack</a:t>
            </a:r>
            <a:r>
              <a:rPr lang="en-IN" b="0" i="0" dirty="0">
                <a:solidFill>
                  <a:srgbClr val="4A4A4A"/>
                </a:solidFill>
                <a:effectLst/>
                <a:latin typeface="Open Sans" panose="020B0606030504020204" pitchFamily="34" charset="0"/>
              </a:rPr>
              <a:t> – Different languages and technologies can be used to build different services of the same application.</a:t>
            </a:r>
          </a:p>
          <a:p>
            <a:pPr marL="285750" indent="-285750" algn="just">
              <a:buFont typeface="Arial" panose="020B0604020202020204" pitchFamily="34" charset="0"/>
              <a:buChar char="•"/>
            </a:pPr>
            <a:endParaRPr lang="en-IN" b="0" i="0" dirty="0">
              <a:solidFill>
                <a:srgbClr val="4A4A4A"/>
              </a:solidFill>
              <a:effectLst/>
              <a:latin typeface="Open Sans" panose="020B0606030504020204" pitchFamily="34" charset="0"/>
            </a:endParaRPr>
          </a:p>
          <a:p>
            <a:pPr marL="285750" indent="-285750" algn="just">
              <a:buFont typeface="Arial" panose="020B0604020202020204" pitchFamily="34" charset="0"/>
              <a:buChar char="•"/>
            </a:pPr>
            <a:r>
              <a:rPr lang="en-IN" b="1" i="0" dirty="0">
                <a:solidFill>
                  <a:srgbClr val="4A4A4A"/>
                </a:solidFill>
                <a:effectLst/>
                <a:latin typeface="Open Sans" panose="020B0606030504020204" pitchFamily="34" charset="0"/>
              </a:rPr>
              <a:t>Granular Scaling</a:t>
            </a:r>
            <a:r>
              <a:rPr lang="en-IN" b="0" i="0" dirty="0">
                <a:solidFill>
                  <a:srgbClr val="4A4A4A"/>
                </a:solidFill>
                <a:effectLst/>
                <a:latin typeface="Open Sans" panose="020B0606030504020204" pitchFamily="34" charset="0"/>
              </a:rPr>
              <a:t> –  Individual components can scale as per need, there is no need to scale all components together</a:t>
            </a:r>
          </a:p>
        </p:txBody>
      </p:sp>
      <p:pic>
        <p:nvPicPr>
          <p:cNvPr id="6146" name="Picture 2" descr="Advantages - Edureka">
            <a:extLst>
              <a:ext uri="{FF2B5EF4-FFF2-40B4-BE49-F238E27FC236}">
                <a16:creationId xmlns:a16="http://schemas.microsoft.com/office/drawing/2014/main" id="{AB230FEE-F737-4B67-A6DD-ABD4417EC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89" y="1213983"/>
            <a:ext cx="6897512" cy="353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31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2000"/>
                                        <p:tgtEl>
                                          <p:spTgt spid="6146"/>
                                        </p:tgtEl>
                                      </p:cBhvr>
                                    </p:animEffect>
                                    <p:anim calcmode="lin" valueType="num">
                                      <p:cBhvr>
                                        <p:cTn id="8" dur="2000" fill="hold"/>
                                        <p:tgtEl>
                                          <p:spTgt spid="6146"/>
                                        </p:tgtEl>
                                        <p:attrNameLst>
                                          <p:attrName>ppt_w</p:attrName>
                                        </p:attrNameLst>
                                      </p:cBhvr>
                                      <p:tavLst>
                                        <p:tav tm="0" fmla="#ppt_w*sin(2.5*pi*$)">
                                          <p:val>
                                            <p:fltVal val="0"/>
                                          </p:val>
                                        </p:tav>
                                        <p:tav tm="100000">
                                          <p:val>
                                            <p:fltVal val="1"/>
                                          </p:val>
                                        </p:tav>
                                      </p:tavLst>
                                    </p:anim>
                                    <p:anim calcmode="lin" valueType="num">
                                      <p:cBhvr>
                                        <p:cTn id="9" dur="2000" fill="hold"/>
                                        <p:tgtEl>
                                          <p:spTgt spid="614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5A3C7C-84C3-45CA-9410-6CE461D2BCD0}"/>
              </a:ext>
            </a:extLst>
          </p:cNvPr>
          <p:cNvSpPr txBox="1"/>
          <p:nvPr/>
        </p:nvSpPr>
        <p:spPr>
          <a:xfrm>
            <a:off x="1255887" y="198257"/>
            <a:ext cx="6254045" cy="461665"/>
          </a:xfrm>
          <a:prstGeom prst="rect">
            <a:avLst/>
          </a:prstGeom>
          <a:noFill/>
        </p:spPr>
        <p:txBody>
          <a:bodyPr wrap="square">
            <a:spAutoFit/>
          </a:bodyPr>
          <a:lstStyle/>
          <a:p>
            <a:pPr algn="just"/>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Best Practices to Design Microservices?</a:t>
            </a:r>
          </a:p>
        </p:txBody>
      </p:sp>
      <p:sp>
        <p:nvSpPr>
          <p:cNvPr id="5" name="TextBox 4">
            <a:extLst>
              <a:ext uri="{FF2B5EF4-FFF2-40B4-BE49-F238E27FC236}">
                <a16:creationId xmlns:a16="http://schemas.microsoft.com/office/drawing/2014/main" id="{537515EB-C906-44EA-BB17-588F726EEFCE}"/>
              </a:ext>
            </a:extLst>
          </p:cNvPr>
          <p:cNvSpPr txBox="1"/>
          <p:nvPr/>
        </p:nvSpPr>
        <p:spPr>
          <a:xfrm>
            <a:off x="366889" y="680983"/>
            <a:ext cx="8410222"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IN" sz="1600" b="0" i="0" dirty="0">
                <a:solidFill>
                  <a:srgbClr val="4A4A4A"/>
                </a:solidFill>
                <a:effectLst/>
                <a:latin typeface="Open Sans" panose="020B0606030504020204" pitchFamily="34" charset="0"/>
              </a:rPr>
              <a:t>In today’s world, complexity has managed to creep into products. </a:t>
            </a:r>
          </a:p>
          <a:p>
            <a:pPr marL="285750" indent="-285750">
              <a:buFont typeface="Arial" panose="020B0604020202020204" pitchFamily="34" charset="0"/>
              <a:buChar char="•"/>
            </a:pPr>
            <a:r>
              <a:rPr lang="en-IN" sz="1600" b="0" i="0" dirty="0">
                <a:solidFill>
                  <a:srgbClr val="4A4A4A"/>
                </a:solidFill>
                <a:effectLst/>
                <a:latin typeface="Open Sans" panose="020B0606030504020204" pitchFamily="34" charset="0"/>
              </a:rPr>
              <a:t>Microservice architecture promises to keep teams scaling and function better.</a:t>
            </a:r>
            <a:endParaRPr lang="en-IN" sz="1600" dirty="0"/>
          </a:p>
        </p:txBody>
      </p:sp>
      <p:pic>
        <p:nvPicPr>
          <p:cNvPr id="8194" name="Picture 2" descr="Best practices -edureka">
            <a:extLst>
              <a:ext uri="{FF2B5EF4-FFF2-40B4-BE49-F238E27FC236}">
                <a16:creationId xmlns:a16="http://schemas.microsoft.com/office/drawing/2014/main" id="{741CD066-98F4-4191-82BC-1BE8A1E4F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887" y="1591733"/>
            <a:ext cx="6429023" cy="34136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24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51CD7D-6E0A-4635-B168-120F284DA3BD}"/>
              </a:ext>
            </a:extLst>
          </p:cNvPr>
          <p:cNvSpPr txBox="1"/>
          <p:nvPr/>
        </p:nvSpPr>
        <p:spPr>
          <a:xfrm>
            <a:off x="2206978" y="303957"/>
            <a:ext cx="5074356" cy="461665"/>
          </a:xfrm>
          <a:prstGeom prst="rect">
            <a:avLst/>
          </a:prstGeom>
          <a:noFill/>
        </p:spPr>
        <p:txBody>
          <a:bodyPr wrap="square">
            <a:spAutoFit/>
          </a:bodyPr>
          <a:lstStyle/>
          <a:p>
            <a:pPr algn="just"/>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Companies using Microservices</a:t>
            </a:r>
          </a:p>
        </p:txBody>
      </p:sp>
      <p:pic>
        <p:nvPicPr>
          <p:cNvPr id="10242" name="Picture 2" descr="Companies Using Microservices - What Is Microservices - Edureka">
            <a:extLst>
              <a:ext uri="{FF2B5EF4-FFF2-40B4-BE49-F238E27FC236}">
                <a16:creationId xmlns:a16="http://schemas.microsoft.com/office/drawing/2014/main" id="{D779C3D4-796D-4E32-AF5E-69A2CAB26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622" y="1478061"/>
            <a:ext cx="7258755" cy="2952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190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9B0BC-8A9B-498D-892E-F09EA10EB721}"/>
              </a:ext>
            </a:extLst>
          </p:cNvPr>
          <p:cNvSpPr txBox="1"/>
          <p:nvPr/>
        </p:nvSpPr>
        <p:spPr>
          <a:xfrm>
            <a:off x="795866" y="347091"/>
            <a:ext cx="7207956" cy="461665"/>
          </a:xfrm>
          <a:prstGeom prst="rect">
            <a:avLst/>
          </a:prstGeom>
          <a:noFill/>
        </p:spPr>
        <p:txBody>
          <a:bodyPr wrap="square">
            <a:spAutoFit/>
          </a:bodyPr>
          <a:lstStyle/>
          <a:p>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Components of the Microservice Architecture.</a:t>
            </a:r>
            <a:endParaRPr lang="en-IN" sz="2400" b="1" dirty="0">
              <a:ln w="0"/>
              <a:solidFill>
                <a:schemeClr val="accent1"/>
              </a:solidFill>
              <a:effectLst>
                <a:outerShdw blurRad="38100" dist="25400" dir="5400000" algn="ctr" rotWithShape="0">
                  <a:srgbClr val="6E747A">
                    <a:alpha val="43000"/>
                  </a:srgbClr>
                </a:outerShdw>
              </a:effectLst>
            </a:endParaRPr>
          </a:p>
        </p:txBody>
      </p:sp>
      <p:pic>
        <p:nvPicPr>
          <p:cNvPr id="11266" name="Picture 2" descr="Microservice Architecture - Microservices Tutorial - Edureka">
            <a:extLst>
              <a:ext uri="{FF2B5EF4-FFF2-40B4-BE49-F238E27FC236}">
                <a16:creationId xmlns:a16="http://schemas.microsoft.com/office/drawing/2014/main" id="{69EDAE31-8E2D-4456-A090-0E810A636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866" y="1116937"/>
            <a:ext cx="7552268" cy="3679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936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A5FA28-1DA0-4A95-9E68-0810286BF3FF}"/>
              </a:ext>
            </a:extLst>
          </p:cNvPr>
          <p:cNvSpPr txBox="1"/>
          <p:nvPr/>
        </p:nvSpPr>
        <p:spPr>
          <a:xfrm>
            <a:off x="767644" y="1002521"/>
            <a:ext cx="7563556" cy="36933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en-IN" b="1" i="0" dirty="0">
                <a:solidFill>
                  <a:srgbClr val="4A4A4A"/>
                </a:solidFill>
                <a:effectLst/>
                <a:latin typeface="Open Sans" panose="020B0606030504020204" pitchFamily="34" charset="0"/>
              </a:rPr>
              <a:t>Clients</a:t>
            </a:r>
            <a:r>
              <a:rPr lang="en-IN" b="0" i="0" dirty="0">
                <a:solidFill>
                  <a:srgbClr val="4A4A4A"/>
                </a:solidFill>
                <a:effectLst/>
                <a:latin typeface="Open Sans" panose="020B0606030504020204" pitchFamily="34" charset="0"/>
              </a:rPr>
              <a:t> – Different users from various devices send requests. </a:t>
            </a:r>
          </a:p>
          <a:p>
            <a:pPr marL="285750" indent="-285750" algn="just">
              <a:buFont typeface="Arial" panose="020B0604020202020204" pitchFamily="34" charset="0"/>
              <a:buChar char="•"/>
            </a:pPr>
            <a:r>
              <a:rPr lang="en-IN" b="1" i="0" dirty="0">
                <a:solidFill>
                  <a:srgbClr val="4A4A4A"/>
                </a:solidFill>
                <a:effectLst/>
                <a:latin typeface="Open Sans" panose="020B0606030504020204" pitchFamily="34" charset="0"/>
              </a:rPr>
              <a:t>Identity Providers</a:t>
            </a:r>
            <a:r>
              <a:rPr lang="en-IN" b="0" i="0" dirty="0">
                <a:solidFill>
                  <a:srgbClr val="4A4A4A"/>
                </a:solidFill>
                <a:effectLst/>
                <a:latin typeface="Open Sans" panose="020B0606030504020204" pitchFamily="34" charset="0"/>
              </a:rPr>
              <a:t> – Authenticates user or clients identities and issues security tokens.</a:t>
            </a:r>
          </a:p>
          <a:p>
            <a:pPr marL="285750" indent="-285750" algn="just">
              <a:buFont typeface="Arial" panose="020B0604020202020204" pitchFamily="34" charset="0"/>
              <a:buChar char="•"/>
            </a:pPr>
            <a:r>
              <a:rPr lang="en-IN" b="1" i="0" dirty="0">
                <a:solidFill>
                  <a:srgbClr val="4A4A4A"/>
                </a:solidFill>
                <a:effectLst/>
                <a:latin typeface="Open Sans" panose="020B0606030504020204" pitchFamily="34" charset="0"/>
              </a:rPr>
              <a:t>API Gateway</a:t>
            </a:r>
            <a:r>
              <a:rPr lang="en-IN" b="0" i="0" dirty="0">
                <a:solidFill>
                  <a:srgbClr val="4A4A4A"/>
                </a:solidFill>
                <a:effectLst/>
                <a:latin typeface="Open Sans" panose="020B0606030504020204" pitchFamily="34" charset="0"/>
              </a:rPr>
              <a:t> – Handles client requests.</a:t>
            </a:r>
          </a:p>
          <a:p>
            <a:pPr marL="285750" indent="-285750" algn="just">
              <a:buFont typeface="Arial" panose="020B0604020202020204" pitchFamily="34" charset="0"/>
              <a:buChar char="•"/>
            </a:pPr>
            <a:r>
              <a:rPr lang="en-IN" b="1" i="0" dirty="0">
                <a:solidFill>
                  <a:srgbClr val="4A4A4A"/>
                </a:solidFill>
                <a:effectLst/>
                <a:latin typeface="Open Sans" panose="020B0606030504020204" pitchFamily="34" charset="0"/>
              </a:rPr>
              <a:t>Static Content</a:t>
            </a:r>
            <a:r>
              <a:rPr lang="en-IN" b="0" i="0" dirty="0">
                <a:solidFill>
                  <a:srgbClr val="4A4A4A"/>
                </a:solidFill>
                <a:effectLst/>
                <a:latin typeface="Open Sans" panose="020B0606030504020204" pitchFamily="34" charset="0"/>
              </a:rPr>
              <a:t> – Houses all the content of the system.</a:t>
            </a:r>
          </a:p>
          <a:p>
            <a:pPr marL="285750" indent="-285750" algn="just">
              <a:buFont typeface="Arial" panose="020B0604020202020204" pitchFamily="34" charset="0"/>
              <a:buChar char="•"/>
            </a:pPr>
            <a:r>
              <a:rPr lang="en-IN" b="1" i="0" dirty="0">
                <a:solidFill>
                  <a:srgbClr val="4A4A4A"/>
                </a:solidFill>
                <a:effectLst/>
                <a:latin typeface="Open Sans" panose="020B0606030504020204" pitchFamily="34" charset="0"/>
              </a:rPr>
              <a:t>Management</a:t>
            </a:r>
            <a:r>
              <a:rPr lang="en-IN" b="0" i="0" dirty="0">
                <a:solidFill>
                  <a:srgbClr val="4A4A4A"/>
                </a:solidFill>
                <a:effectLst/>
                <a:latin typeface="Open Sans" panose="020B0606030504020204" pitchFamily="34" charset="0"/>
              </a:rPr>
              <a:t> –  Balances services on nodes and identifies failures.</a:t>
            </a:r>
          </a:p>
          <a:p>
            <a:pPr marL="285750" indent="-285750" algn="just">
              <a:buFont typeface="Arial" panose="020B0604020202020204" pitchFamily="34" charset="0"/>
              <a:buChar char="•"/>
            </a:pPr>
            <a:r>
              <a:rPr lang="en-IN" b="1" i="0" dirty="0">
                <a:solidFill>
                  <a:srgbClr val="4A4A4A"/>
                </a:solidFill>
                <a:effectLst/>
                <a:latin typeface="Open Sans" panose="020B0606030504020204" pitchFamily="34" charset="0"/>
              </a:rPr>
              <a:t>Service Discovery</a:t>
            </a:r>
            <a:r>
              <a:rPr lang="en-IN" b="0" i="0" dirty="0">
                <a:solidFill>
                  <a:srgbClr val="4A4A4A"/>
                </a:solidFill>
                <a:effectLst/>
                <a:latin typeface="Open Sans" panose="020B0606030504020204" pitchFamily="34" charset="0"/>
              </a:rPr>
              <a:t> – A guide to find the route of communication between microservices.</a:t>
            </a:r>
          </a:p>
          <a:p>
            <a:pPr marL="285750" indent="-285750" algn="l">
              <a:buFont typeface="Arial" panose="020B0604020202020204" pitchFamily="34" charset="0"/>
              <a:buChar char="•"/>
            </a:pPr>
            <a:r>
              <a:rPr lang="en-IN" b="1" i="0" dirty="0">
                <a:solidFill>
                  <a:srgbClr val="4A4A4A"/>
                </a:solidFill>
                <a:effectLst/>
                <a:latin typeface="Open Sans" panose="020B0606030504020204" pitchFamily="34" charset="0"/>
              </a:rPr>
              <a:t>Content Delivery Networks</a:t>
            </a:r>
            <a:r>
              <a:rPr lang="en-IN" b="0" i="0" dirty="0">
                <a:solidFill>
                  <a:srgbClr val="4A4A4A"/>
                </a:solidFill>
                <a:effectLst/>
                <a:latin typeface="Open Sans" panose="020B0606030504020204" pitchFamily="34" charset="0"/>
              </a:rPr>
              <a:t> – Distributed network of proxy servers and their data </a:t>
            </a:r>
            <a:r>
              <a:rPr lang="en-IN" b="0" i="0" dirty="0" err="1">
                <a:solidFill>
                  <a:srgbClr val="4A4A4A"/>
                </a:solidFill>
                <a:effectLst/>
                <a:latin typeface="Open Sans" panose="020B0606030504020204" pitchFamily="34" charset="0"/>
              </a:rPr>
              <a:t>centers</a:t>
            </a:r>
            <a:r>
              <a:rPr lang="en-IN" b="0" i="0" dirty="0">
                <a:solidFill>
                  <a:srgbClr val="4A4A4A"/>
                </a:solidFill>
                <a:effectLst/>
                <a:latin typeface="Open Sans" panose="020B0606030504020204" pitchFamily="34" charset="0"/>
              </a:rPr>
              <a:t>.</a:t>
            </a:r>
          </a:p>
          <a:p>
            <a:pPr marL="285750" indent="-285750" algn="l">
              <a:buFont typeface="Arial" panose="020B0604020202020204" pitchFamily="34" charset="0"/>
              <a:buChar char="•"/>
            </a:pPr>
            <a:r>
              <a:rPr lang="en-IN" b="1" i="0" dirty="0">
                <a:solidFill>
                  <a:srgbClr val="4A4A4A"/>
                </a:solidFill>
                <a:effectLst/>
                <a:latin typeface="Open Sans" panose="020B0606030504020204" pitchFamily="34" charset="0"/>
              </a:rPr>
              <a:t>Remote Service</a:t>
            </a:r>
            <a:r>
              <a:rPr lang="en-IN" b="0" i="0" dirty="0">
                <a:solidFill>
                  <a:srgbClr val="4A4A4A"/>
                </a:solidFill>
                <a:effectLst/>
                <a:latin typeface="Open Sans" panose="020B0606030504020204" pitchFamily="34" charset="0"/>
              </a:rPr>
              <a:t> – Enables the remote access information that resides on a network of IT devices.</a:t>
            </a:r>
          </a:p>
        </p:txBody>
      </p:sp>
      <p:sp>
        <p:nvSpPr>
          <p:cNvPr id="4" name="TextBox 3">
            <a:extLst>
              <a:ext uri="{FF2B5EF4-FFF2-40B4-BE49-F238E27FC236}">
                <a16:creationId xmlns:a16="http://schemas.microsoft.com/office/drawing/2014/main" id="{884155A8-C99B-4380-9104-8516BEABCC44}"/>
              </a:ext>
            </a:extLst>
          </p:cNvPr>
          <p:cNvSpPr txBox="1"/>
          <p:nvPr/>
        </p:nvSpPr>
        <p:spPr>
          <a:xfrm>
            <a:off x="795866" y="347091"/>
            <a:ext cx="7207956" cy="461665"/>
          </a:xfrm>
          <a:prstGeom prst="rect">
            <a:avLst/>
          </a:prstGeom>
          <a:noFill/>
        </p:spPr>
        <p:txBody>
          <a:bodyPr wrap="square">
            <a:spAutoFit/>
          </a:bodyPr>
          <a:lstStyle/>
          <a:p>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Components of the Microservice Architecture.</a:t>
            </a:r>
            <a:endParaRPr lang="en-IN" sz="2400" b="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12029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106DC6-EEDB-41C0-9BDE-A75ACC119DE4}"/>
              </a:ext>
            </a:extLst>
          </p:cNvPr>
          <p:cNvSpPr txBox="1"/>
          <p:nvPr/>
        </p:nvSpPr>
        <p:spPr>
          <a:xfrm>
            <a:off x="795866" y="347091"/>
            <a:ext cx="7207956" cy="461665"/>
          </a:xfrm>
          <a:prstGeom prst="rect">
            <a:avLst/>
          </a:prstGeom>
          <a:noFill/>
        </p:spPr>
        <p:txBody>
          <a:bodyPr wrap="square">
            <a:spAutoFit/>
          </a:bodyPr>
          <a:lstStyle/>
          <a:p>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Microservice Architecture Scenario</a:t>
            </a:r>
            <a:endParaRPr lang="en-IN" sz="2400" b="1" dirty="0">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28595E9A-A6AC-4A9A-BCE5-B2FD6401F0C2}"/>
              </a:ext>
            </a:extLst>
          </p:cNvPr>
          <p:cNvSpPr/>
          <p:nvPr/>
        </p:nvSpPr>
        <p:spPr>
          <a:xfrm>
            <a:off x="502356" y="1388534"/>
            <a:ext cx="8139288" cy="2968978"/>
          </a:xfrm>
          <a:prstGeom prst="rect">
            <a:avLst/>
          </a:prstGeom>
        </p:spPr>
        <p:style>
          <a:lnRef idx="2">
            <a:schemeClr val="accent1"/>
          </a:lnRef>
          <a:fillRef idx="1">
            <a:schemeClr val="lt1"/>
          </a:fillRef>
          <a:effectRef idx="0">
            <a:schemeClr val="accent1"/>
          </a:effectRef>
          <a:fontRef idx="minor">
            <a:schemeClr val="dk1"/>
          </a:fontRef>
        </p:style>
        <p:txBody>
          <a:bodyPr/>
          <a:lstStyle/>
          <a:p>
            <a:pPr marL="285750" lvl="0" indent="-285750">
              <a:buFont typeface="Arial" panose="020B0604020202020204" pitchFamily="34" charset="0"/>
              <a:buChar char="•"/>
            </a:pPr>
            <a:r>
              <a:rPr lang="en-IN" b="0" i="0" dirty="0" err="1"/>
              <a:t>Mediamore</a:t>
            </a:r>
            <a:r>
              <a:rPr lang="en-IN" b="0" i="0" dirty="0"/>
              <a:t> is an entertainment company which provides streaming media and videos online. </a:t>
            </a:r>
            <a:endParaRPr lang="en-IN" dirty="0"/>
          </a:p>
          <a:p>
            <a:pPr marL="285750" lvl="0" indent="-285750">
              <a:buFont typeface="Arial" panose="020B0604020202020204" pitchFamily="34" charset="0"/>
              <a:buChar char="•"/>
            </a:pPr>
            <a:r>
              <a:rPr lang="en-IN" b="0" i="0" dirty="0"/>
              <a:t>It consists of various genres of TV Shows in different languages.</a:t>
            </a:r>
            <a:endParaRPr lang="en-IN" dirty="0"/>
          </a:p>
          <a:p>
            <a:pPr marL="285750" lvl="0" indent="-285750">
              <a:buFont typeface="Arial" panose="020B0604020202020204" pitchFamily="34" charset="0"/>
              <a:buChar char="•"/>
            </a:pPr>
            <a:r>
              <a:rPr lang="en-IN" b="0" i="0" dirty="0"/>
              <a:t>Alice is an avid user of </a:t>
            </a:r>
            <a:r>
              <a:rPr lang="en-IN" b="0" i="0" dirty="0" err="1"/>
              <a:t>mediamore</a:t>
            </a:r>
            <a:r>
              <a:rPr lang="en-IN" b="0" i="0" dirty="0"/>
              <a:t>. </a:t>
            </a:r>
            <a:endParaRPr lang="en-IN" dirty="0"/>
          </a:p>
          <a:p>
            <a:pPr marL="285750" lvl="0" indent="-285750">
              <a:buFont typeface="Arial" panose="020B0604020202020204" pitchFamily="34" charset="0"/>
              <a:buChar char="•"/>
            </a:pPr>
            <a:r>
              <a:rPr lang="en-IN" b="0" i="0" dirty="0"/>
              <a:t>She uses </a:t>
            </a:r>
            <a:r>
              <a:rPr lang="en-IN" b="0" i="0" dirty="0" err="1"/>
              <a:t>mediamore</a:t>
            </a:r>
            <a:r>
              <a:rPr lang="en-IN" b="0" i="0" dirty="0"/>
              <a:t> regularly to watch her </a:t>
            </a:r>
            <a:r>
              <a:rPr lang="en-IN" b="0" i="0" dirty="0" err="1"/>
              <a:t>favorite</a:t>
            </a:r>
            <a:r>
              <a:rPr lang="en-IN" b="0" i="0" dirty="0"/>
              <a:t> series online. </a:t>
            </a:r>
            <a:endParaRPr lang="en-IN" dirty="0"/>
          </a:p>
          <a:p>
            <a:pPr marL="285750" lvl="0" indent="-285750">
              <a:buFont typeface="Arial" panose="020B0604020202020204" pitchFamily="34" charset="0"/>
              <a:buChar char="•"/>
            </a:pPr>
            <a:r>
              <a:rPr lang="en-IN" b="0" i="0" dirty="0"/>
              <a:t>She recently missed watching an episode of her </a:t>
            </a:r>
            <a:r>
              <a:rPr lang="en-IN" b="0" i="0" dirty="0" err="1"/>
              <a:t>favorite</a:t>
            </a:r>
            <a:r>
              <a:rPr lang="en-IN" b="0" i="0" dirty="0"/>
              <a:t> TV show. </a:t>
            </a:r>
            <a:endParaRPr lang="en-IN" dirty="0"/>
          </a:p>
          <a:p>
            <a:pPr marL="285750" lvl="0" indent="-285750">
              <a:buFont typeface="Arial" panose="020B0604020202020204" pitchFamily="34" charset="0"/>
              <a:buChar char="•"/>
            </a:pPr>
            <a:r>
              <a:rPr lang="en-IN" b="0" i="0" dirty="0"/>
              <a:t>When Alice logs in to the application, she sees the most recommended content on her home page. </a:t>
            </a:r>
            <a:endParaRPr lang="en-IN" dirty="0"/>
          </a:p>
          <a:p>
            <a:pPr marL="285750" lvl="0" indent="-285750">
              <a:buFont typeface="Arial" panose="020B0604020202020204" pitchFamily="34" charset="0"/>
              <a:buChar char="•"/>
            </a:pPr>
            <a:r>
              <a:rPr lang="en-IN" b="0" i="0" dirty="0"/>
              <a:t>After some searching, she finally finds her TV Show.</a:t>
            </a:r>
            <a:endParaRPr lang="en-IN" dirty="0"/>
          </a:p>
          <a:p>
            <a:pPr marL="285750" lvl="0" indent="-285750">
              <a:buFont typeface="Arial" panose="020B0604020202020204" pitchFamily="34" charset="0"/>
              <a:buChar char="•"/>
            </a:pPr>
            <a:r>
              <a:rPr lang="en-IN" b="0" i="0" dirty="0"/>
              <a:t>But, what if Alice wants to get her TV Show with a single click.</a:t>
            </a:r>
            <a:endParaRPr lang="en-IN" dirty="0"/>
          </a:p>
        </p:txBody>
      </p:sp>
    </p:spTree>
    <p:extLst>
      <p:ext uri="{BB962C8B-B14F-4D97-AF65-F5344CB8AC3E}">
        <p14:creationId xmlns:p14="http://schemas.microsoft.com/office/powerpoint/2010/main" val="3467124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B3929D-DE62-41F6-A9DC-DF698C660047}"/>
              </a:ext>
            </a:extLst>
          </p:cNvPr>
          <p:cNvSpPr txBox="1"/>
          <p:nvPr/>
        </p:nvSpPr>
        <p:spPr>
          <a:xfrm>
            <a:off x="462844" y="410612"/>
            <a:ext cx="8432800" cy="400110"/>
          </a:xfrm>
          <a:prstGeom prst="rect">
            <a:avLst/>
          </a:prstGeom>
          <a:noFill/>
        </p:spPr>
        <p:txBody>
          <a:bodyPr wrap="square">
            <a:spAutoFit/>
          </a:bodyPr>
          <a:lstStyle/>
          <a:p>
            <a:r>
              <a:rPr lang="en-IN" sz="20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How will the developers work together to </a:t>
            </a:r>
            <a:r>
              <a:rPr lang="en-IN" sz="2000" b="1" i="0" dirty="0" err="1">
                <a:ln w="0"/>
                <a:solidFill>
                  <a:schemeClr val="accent1"/>
                </a:solidFill>
                <a:effectLst>
                  <a:outerShdw blurRad="38100" dist="25400" dir="5400000" algn="ctr" rotWithShape="0">
                    <a:srgbClr val="6E747A">
                      <a:alpha val="43000"/>
                    </a:srgbClr>
                  </a:outerShdw>
                </a:effectLst>
                <a:latin typeface="Open Sans" panose="020B0606030504020204" pitchFamily="34" charset="0"/>
              </a:rPr>
              <a:t>fulfill</a:t>
            </a:r>
            <a:r>
              <a:rPr lang="en-IN" sz="20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 Alice’s request?</a:t>
            </a:r>
            <a:endParaRPr lang="en-IN" sz="2000" b="1" dirty="0">
              <a:ln w="0"/>
              <a:solidFill>
                <a:schemeClr val="accent1"/>
              </a:solidFill>
              <a:effectLst>
                <a:outerShdw blurRad="38100" dist="25400" dir="5400000" algn="ctr" rotWithShape="0">
                  <a:srgbClr val="6E747A">
                    <a:alpha val="43000"/>
                  </a:srgbClr>
                </a:outerShdw>
              </a:effectLst>
            </a:endParaRPr>
          </a:p>
        </p:txBody>
      </p:sp>
      <p:sp>
        <p:nvSpPr>
          <p:cNvPr id="5" name="TextBox 4">
            <a:extLst>
              <a:ext uri="{FF2B5EF4-FFF2-40B4-BE49-F238E27FC236}">
                <a16:creationId xmlns:a16="http://schemas.microsoft.com/office/drawing/2014/main" id="{D57314DC-72B5-4632-A208-DB19598511B0}"/>
              </a:ext>
            </a:extLst>
          </p:cNvPr>
          <p:cNvSpPr txBox="1"/>
          <p:nvPr/>
        </p:nvSpPr>
        <p:spPr>
          <a:xfrm>
            <a:off x="417688" y="1158523"/>
            <a:ext cx="8308623" cy="34163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l">
              <a:buFont typeface="Arial" panose="020B0604020202020204" pitchFamily="34" charset="0"/>
              <a:buChar char="•"/>
            </a:pPr>
            <a:r>
              <a:rPr lang="en-IN" b="0" i="0" dirty="0">
                <a:solidFill>
                  <a:srgbClr val="4A4A4A"/>
                </a:solidFill>
                <a:effectLst/>
                <a:latin typeface="Open Sans" panose="020B0606030504020204" pitchFamily="34" charset="0"/>
              </a:rPr>
              <a:t>Alice’s request is passed on to the </a:t>
            </a:r>
            <a:r>
              <a:rPr lang="en-IN" b="1" i="0" dirty="0">
                <a:solidFill>
                  <a:srgbClr val="4A4A4A"/>
                </a:solidFill>
                <a:effectLst/>
                <a:latin typeface="Open Sans" panose="020B0606030504020204" pitchFamily="34" charset="0"/>
              </a:rPr>
              <a:t>Identity Provider</a:t>
            </a:r>
            <a:r>
              <a:rPr lang="en-IN" b="0" i="0" dirty="0">
                <a:solidFill>
                  <a:srgbClr val="4A4A4A"/>
                </a:solidFill>
                <a:effectLst/>
                <a:latin typeface="Open Sans" panose="020B0606030504020204" pitchFamily="34" charset="0"/>
              </a:rPr>
              <a:t>. </a:t>
            </a:r>
          </a:p>
          <a:p>
            <a:pPr marL="285750" indent="-285750" algn="l">
              <a:buFont typeface="Arial" panose="020B0604020202020204" pitchFamily="34" charset="0"/>
              <a:buChar char="•"/>
            </a:pPr>
            <a:endParaRPr lang="en-IN" b="0" i="0" dirty="0">
              <a:solidFill>
                <a:srgbClr val="4A4A4A"/>
              </a:solidFill>
              <a:effectLst/>
              <a:latin typeface="Open Sans" panose="020B0606030504020204" pitchFamily="34" charset="0"/>
            </a:endParaRPr>
          </a:p>
          <a:p>
            <a:pPr marL="285750" indent="-285750" algn="l">
              <a:buFont typeface="Arial" panose="020B0604020202020204" pitchFamily="34" charset="0"/>
              <a:buChar char="•"/>
            </a:pPr>
            <a:r>
              <a:rPr lang="en-IN" b="0" i="0" dirty="0">
                <a:solidFill>
                  <a:srgbClr val="4A4A4A"/>
                </a:solidFill>
                <a:effectLst/>
                <a:latin typeface="Open Sans" panose="020B0606030504020204" pitchFamily="34" charset="0"/>
              </a:rPr>
              <a:t>Identity provider thus authenticates Alice’s request by identifying her as a regular user on </a:t>
            </a:r>
            <a:r>
              <a:rPr lang="en-IN" b="0" i="0" dirty="0" err="1">
                <a:solidFill>
                  <a:srgbClr val="4A4A4A"/>
                </a:solidFill>
                <a:effectLst/>
                <a:latin typeface="Open Sans" panose="020B0606030504020204" pitchFamily="34" charset="0"/>
              </a:rPr>
              <a:t>mediamore</a:t>
            </a:r>
            <a:r>
              <a:rPr lang="en-IN" b="0" i="0" dirty="0">
                <a:solidFill>
                  <a:srgbClr val="4A4A4A"/>
                </a:solidFill>
                <a:effectLst/>
                <a:latin typeface="Open Sans" panose="020B0606030504020204" pitchFamily="34" charset="0"/>
              </a:rPr>
              <a:t>. </a:t>
            </a:r>
          </a:p>
          <a:p>
            <a:pPr marL="285750" indent="-285750" algn="l">
              <a:buFont typeface="Arial" panose="020B0604020202020204" pitchFamily="34" charset="0"/>
              <a:buChar char="•"/>
            </a:pPr>
            <a:endParaRPr lang="en-IN" b="0" i="0" dirty="0">
              <a:solidFill>
                <a:srgbClr val="4A4A4A"/>
              </a:solidFill>
              <a:effectLst/>
              <a:latin typeface="Open Sans" panose="020B0606030504020204" pitchFamily="34" charset="0"/>
            </a:endParaRPr>
          </a:p>
          <a:p>
            <a:pPr marL="285750" indent="-285750" algn="just">
              <a:buFont typeface="Arial" panose="020B0604020202020204" pitchFamily="34" charset="0"/>
              <a:buChar char="•"/>
            </a:pPr>
            <a:r>
              <a:rPr lang="en-IN" b="0" i="0" dirty="0">
                <a:solidFill>
                  <a:srgbClr val="4A4A4A"/>
                </a:solidFill>
                <a:effectLst/>
                <a:latin typeface="Open Sans" panose="020B0606030504020204" pitchFamily="34" charset="0"/>
              </a:rPr>
              <a:t>These requests are passed to the </a:t>
            </a:r>
            <a:r>
              <a:rPr lang="en-IN" b="1" i="0" dirty="0">
                <a:solidFill>
                  <a:srgbClr val="4A4A4A"/>
                </a:solidFill>
                <a:effectLst/>
                <a:latin typeface="Open Sans" panose="020B0606030504020204" pitchFamily="34" charset="0"/>
              </a:rPr>
              <a:t>API Gateway</a:t>
            </a:r>
            <a:r>
              <a:rPr lang="en-IN" b="0" i="0" dirty="0">
                <a:solidFill>
                  <a:srgbClr val="4A4A4A"/>
                </a:solidFill>
                <a:effectLst/>
                <a:latin typeface="Open Sans" panose="020B0606030504020204" pitchFamily="34" charset="0"/>
              </a:rPr>
              <a:t> which acts as an entry point for Alice to forward her requests to the appropriate microservices.</a:t>
            </a:r>
          </a:p>
          <a:p>
            <a:pPr marL="285750" indent="-285750" algn="just">
              <a:buFont typeface="Arial" panose="020B0604020202020204" pitchFamily="34" charset="0"/>
              <a:buChar char="•"/>
            </a:pPr>
            <a:endParaRPr lang="en-IN" b="0" i="0" dirty="0">
              <a:solidFill>
                <a:srgbClr val="4A4A4A"/>
              </a:solidFill>
              <a:effectLst/>
              <a:latin typeface="Open Sans" panose="020B0606030504020204" pitchFamily="34" charset="0"/>
            </a:endParaRPr>
          </a:p>
          <a:p>
            <a:pPr marL="285750" indent="-285750" algn="just">
              <a:buFont typeface="Arial" panose="020B0604020202020204" pitchFamily="34" charset="0"/>
              <a:buChar char="•"/>
            </a:pPr>
            <a:r>
              <a:rPr lang="en-IN" b="0" i="0" dirty="0">
                <a:solidFill>
                  <a:srgbClr val="4A4A4A"/>
                </a:solidFill>
                <a:effectLst/>
                <a:latin typeface="Open Sans" panose="020B0606030504020204" pitchFamily="34" charset="0"/>
              </a:rPr>
              <a:t>Each feature has its own working microservice, handling their own data.</a:t>
            </a:r>
          </a:p>
          <a:p>
            <a:pPr marL="285750" indent="-285750" algn="just">
              <a:buFont typeface="Arial" panose="020B0604020202020204" pitchFamily="34" charset="0"/>
              <a:buChar char="•"/>
            </a:pPr>
            <a:r>
              <a:rPr lang="en-IN" b="0" i="0" dirty="0">
                <a:solidFill>
                  <a:srgbClr val="4A4A4A"/>
                </a:solidFill>
                <a:effectLst/>
                <a:latin typeface="Open Sans" panose="020B0606030504020204" pitchFamily="34" charset="0"/>
              </a:rPr>
              <a:t> </a:t>
            </a:r>
          </a:p>
          <a:p>
            <a:pPr marL="285750" indent="-285750" algn="just">
              <a:buFont typeface="Arial" panose="020B0604020202020204" pitchFamily="34" charset="0"/>
              <a:buChar char="•"/>
            </a:pPr>
            <a:r>
              <a:rPr lang="en-IN" b="0" i="0" dirty="0">
                <a:solidFill>
                  <a:srgbClr val="4A4A4A"/>
                </a:solidFill>
                <a:effectLst/>
                <a:latin typeface="Open Sans" panose="020B0606030504020204" pitchFamily="34" charset="0"/>
              </a:rPr>
              <a:t>These microservices also have their own</a:t>
            </a:r>
            <a:r>
              <a:rPr lang="en-IN" b="1" i="0" dirty="0">
                <a:solidFill>
                  <a:srgbClr val="4A4A4A"/>
                </a:solidFill>
                <a:effectLst/>
                <a:latin typeface="Open Sans" panose="020B0606030504020204" pitchFamily="34" charset="0"/>
              </a:rPr>
              <a:t> load balancers</a:t>
            </a:r>
            <a:r>
              <a:rPr lang="en-IN" b="0" i="0" dirty="0">
                <a:solidFill>
                  <a:srgbClr val="4A4A4A"/>
                </a:solidFill>
                <a:effectLst/>
                <a:latin typeface="Open Sans" panose="020B0606030504020204" pitchFamily="34" charset="0"/>
              </a:rPr>
              <a:t> and </a:t>
            </a:r>
            <a:r>
              <a:rPr lang="en-IN" b="1" i="0" dirty="0">
                <a:solidFill>
                  <a:srgbClr val="4A4A4A"/>
                </a:solidFill>
                <a:effectLst/>
                <a:latin typeface="Open Sans" panose="020B0606030504020204" pitchFamily="34" charset="0"/>
              </a:rPr>
              <a:t>execution environments </a:t>
            </a:r>
            <a:r>
              <a:rPr lang="en-IN" b="0" i="0" dirty="0">
                <a:solidFill>
                  <a:srgbClr val="4A4A4A"/>
                </a:solidFill>
                <a:effectLst/>
                <a:latin typeface="Open Sans" panose="020B0606030504020204" pitchFamily="34" charset="0"/>
              </a:rPr>
              <a:t>to function properly. </a:t>
            </a:r>
          </a:p>
        </p:txBody>
      </p:sp>
    </p:spTree>
    <p:extLst>
      <p:ext uri="{BB962C8B-B14F-4D97-AF65-F5344CB8AC3E}">
        <p14:creationId xmlns:p14="http://schemas.microsoft.com/office/powerpoint/2010/main" val="3578307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C2286B-05F9-44E6-A0E6-75BAC900D7B7}"/>
              </a:ext>
            </a:extLst>
          </p:cNvPr>
          <p:cNvSpPr txBox="1"/>
          <p:nvPr/>
        </p:nvSpPr>
        <p:spPr>
          <a:xfrm>
            <a:off x="1930400" y="410612"/>
            <a:ext cx="5565423" cy="400110"/>
          </a:xfrm>
          <a:prstGeom prst="rect">
            <a:avLst/>
          </a:prstGeom>
          <a:noFill/>
        </p:spPr>
        <p:txBody>
          <a:bodyPr wrap="square">
            <a:spAutoFit/>
          </a:bodyPr>
          <a:lstStyle/>
          <a:p>
            <a:r>
              <a:rPr lang="en-IN" sz="20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Microservices Architecture of </a:t>
            </a:r>
            <a:r>
              <a:rPr lang="en-IN" sz="2000" b="1" i="0" dirty="0" err="1">
                <a:ln w="0"/>
                <a:solidFill>
                  <a:schemeClr val="accent1"/>
                </a:solidFill>
                <a:effectLst>
                  <a:outerShdw blurRad="38100" dist="25400" dir="5400000" algn="ctr" rotWithShape="0">
                    <a:srgbClr val="6E747A">
                      <a:alpha val="43000"/>
                    </a:srgbClr>
                  </a:outerShdw>
                </a:effectLst>
                <a:latin typeface="Open Sans" panose="020B0606030504020204" pitchFamily="34" charset="0"/>
              </a:rPr>
              <a:t>Mediamore</a:t>
            </a:r>
            <a:endParaRPr lang="en-IN" sz="2000" b="1" dirty="0">
              <a:ln w="0"/>
              <a:solidFill>
                <a:schemeClr val="accent1"/>
              </a:solidFill>
              <a:effectLst>
                <a:outerShdw blurRad="38100" dist="25400" dir="5400000" algn="ctr" rotWithShape="0">
                  <a:srgbClr val="6E747A">
                    <a:alpha val="43000"/>
                  </a:srgbClr>
                </a:outerShdw>
              </a:effectLst>
            </a:endParaRPr>
          </a:p>
        </p:txBody>
      </p:sp>
      <p:pic>
        <p:nvPicPr>
          <p:cNvPr id="12290" name="Picture 2" descr="Microservice Architecture Of Use-Case - Microservices Tutorial - Edureka">
            <a:extLst>
              <a:ext uri="{FF2B5EF4-FFF2-40B4-BE49-F238E27FC236}">
                <a16:creationId xmlns:a16="http://schemas.microsoft.com/office/drawing/2014/main" id="{2F2D04E0-C009-418D-8A9E-9559A988B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88" y="955211"/>
            <a:ext cx="7687733" cy="398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287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1047BD-1D59-46A4-9072-61C7BACF3B65}"/>
              </a:ext>
            </a:extLst>
          </p:cNvPr>
          <p:cNvSpPr txBox="1"/>
          <p:nvPr/>
        </p:nvSpPr>
        <p:spPr>
          <a:xfrm>
            <a:off x="2506134" y="301856"/>
            <a:ext cx="4346222" cy="400110"/>
          </a:xfrm>
          <a:prstGeom prst="rect">
            <a:avLst/>
          </a:prstGeom>
          <a:noFill/>
        </p:spPr>
        <p:txBody>
          <a:bodyPr wrap="square">
            <a:spAutoFit/>
          </a:bodyPr>
          <a:lstStyle/>
          <a:p>
            <a:r>
              <a:rPr lang="en-IN" sz="20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Division of Teams of </a:t>
            </a:r>
            <a:r>
              <a:rPr lang="en-IN" sz="2000" b="1" i="0" dirty="0" err="1">
                <a:ln w="0"/>
                <a:solidFill>
                  <a:schemeClr val="accent1"/>
                </a:solidFill>
                <a:effectLst>
                  <a:outerShdw blurRad="38100" dist="25400" dir="5400000" algn="ctr" rotWithShape="0">
                    <a:srgbClr val="6E747A">
                      <a:alpha val="43000"/>
                    </a:srgbClr>
                  </a:outerShdw>
                </a:effectLst>
                <a:latin typeface="Open Sans" panose="020B0606030504020204" pitchFamily="34" charset="0"/>
              </a:rPr>
              <a:t>Mediamore</a:t>
            </a:r>
            <a:r>
              <a:rPr lang="en-IN" sz="20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 </a:t>
            </a:r>
            <a:endParaRPr lang="en-IN" sz="2000" b="1"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E854DFC1-E1AE-4156-AD92-AEEBF60E71CC}"/>
              </a:ext>
            </a:extLst>
          </p:cNvPr>
          <p:cNvSpPr txBox="1"/>
          <p:nvPr/>
        </p:nvSpPr>
        <p:spPr>
          <a:xfrm>
            <a:off x="553157" y="887341"/>
            <a:ext cx="8308622" cy="646331"/>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4A4A4A"/>
                </a:solidFill>
                <a:effectLst/>
                <a:latin typeface="Open Sans" panose="020B0606030504020204" pitchFamily="34" charset="0"/>
              </a:rPr>
              <a:t>Each microservice is handled by a small agile team such as content team, video uploading team, most trending team, search team etc.</a:t>
            </a:r>
            <a:endParaRPr lang="en-IN" dirty="0"/>
          </a:p>
        </p:txBody>
      </p:sp>
      <p:pic>
        <p:nvPicPr>
          <p:cNvPr id="15362" name="Picture 2" descr="Different Teams - Microservices Tutorial - Edureka">
            <a:extLst>
              <a:ext uri="{FF2B5EF4-FFF2-40B4-BE49-F238E27FC236}">
                <a16:creationId xmlns:a16="http://schemas.microsoft.com/office/drawing/2014/main" id="{278E415A-21C5-4039-961E-358CC5F3A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911" y="1533672"/>
            <a:ext cx="7507111" cy="328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201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084F8-CB39-4566-A5AA-EDB0DABFC6B8}"/>
              </a:ext>
            </a:extLst>
          </p:cNvPr>
          <p:cNvSpPr txBox="1"/>
          <p:nvPr/>
        </p:nvSpPr>
        <p:spPr>
          <a:xfrm>
            <a:off x="2398889" y="200256"/>
            <a:ext cx="4346222" cy="400110"/>
          </a:xfrm>
          <a:prstGeom prst="rect">
            <a:avLst/>
          </a:prstGeom>
          <a:noFill/>
        </p:spPr>
        <p:txBody>
          <a:bodyPr wrap="square">
            <a:spAutoFit/>
          </a:bodyPr>
          <a:lstStyle/>
          <a:p>
            <a:r>
              <a:rPr lang="en-IN" sz="20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Division of Teams of </a:t>
            </a:r>
            <a:r>
              <a:rPr lang="en-IN" sz="2000" b="1" i="0" dirty="0" err="1">
                <a:ln w="0"/>
                <a:solidFill>
                  <a:schemeClr val="accent1"/>
                </a:solidFill>
                <a:effectLst>
                  <a:outerShdw blurRad="38100" dist="25400" dir="5400000" algn="ctr" rotWithShape="0">
                    <a:srgbClr val="6E747A">
                      <a:alpha val="43000"/>
                    </a:srgbClr>
                  </a:outerShdw>
                </a:effectLst>
                <a:latin typeface="Open Sans" panose="020B0606030504020204" pitchFamily="34" charset="0"/>
              </a:rPr>
              <a:t>Mediamore</a:t>
            </a:r>
            <a:r>
              <a:rPr lang="en-IN" sz="20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 </a:t>
            </a:r>
            <a:endParaRPr lang="en-IN" sz="2000" b="1"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0BF512DC-DA65-4BF7-BF88-36072C541593}"/>
              </a:ext>
            </a:extLst>
          </p:cNvPr>
          <p:cNvSpPr txBox="1"/>
          <p:nvPr/>
        </p:nvSpPr>
        <p:spPr>
          <a:xfrm>
            <a:off x="180622" y="579843"/>
            <a:ext cx="8534400" cy="4524315"/>
          </a:xfrm>
          <a:prstGeom prst="rect">
            <a:avLst/>
          </a:prstGeom>
          <a:noFill/>
        </p:spPr>
        <p:txBody>
          <a:bodyPr wrap="square">
            <a:spAutoFit/>
          </a:bodyPr>
          <a:lstStyle/>
          <a:p>
            <a:pPr marL="171450" indent="-171450" algn="l">
              <a:buFont typeface="Arial" panose="020B0604020202020204" pitchFamily="34" charset="0"/>
              <a:buChar char="•"/>
            </a:pPr>
            <a:r>
              <a:rPr lang="en-IN" sz="1600" b="0" i="0" dirty="0">
                <a:solidFill>
                  <a:srgbClr val="4A4A4A"/>
                </a:solidFill>
                <a:effectLst/>
                <a:latin typeface="Open Sans" panose="020B0606030504020204" pitchFamily="34" charset="0"/>
              </a:rPr>
              <a:t>The content team consists of millions of TV Shows that the application provides.</a:t>
            </a:r>
          </a:p>
          <a:p>
            <a:pPr marL="171450" indent="-171450" algn="l">
              <a:buFont typeface="Arial" panose="020B0604020202020204" pitchFamily="34" charset="0"/>
              <a:buChar char="•"/>
            </a:pPr>
            <a:r>
              <a:rPr lang="en-IN" sz="1600" b="0" i="0" dirty="0">
                <a:solidFill>
                  <a:srgbClr val="4A4A4A"/>
                </a:solidFill>
                <a:effectLst/>
                <a:latin typeface="Open Sans" panose="020B0606030504020204" pitchFamily="34" charset="0"/>
              </a:rPr>
              <a:t>The video uploading team have the responsibility to upload all the content into the application</a:t>
            </a:r>
          </a:p>
          <a:p>
            <a:pPr marL="171450" indent="-171450" algn="l">
              <a:buFont typeface="Arial" panose="020B0604020202020204" pitchFamily="34" charset="0"/>
              <a:buChar char="•"/>
            </a:pPr>
            <a:r>
              <a:rPr lang="en-IN" sz="1600" b="0" i="0" dirty="0">
                <a:solidFill>
                  <a:srgbClr val="4A4A4A"/>
                </a:solidFill>
                <a:effectLst/>
                <a:latin typeface="Open Sans" panose="020B0606030504020204" pitchFamily="34" charset="0"/>
              </a:rPr>
              <a:t>The most trending team houses the most trending shows according to the geographical location of users and so on.</a:t>
            </a: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These small teams of developers relate each and every piece of content with the metadata that describes the searched content. </a:t>
            </a: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Then, metadata is fed into another microservice i.e. the search function which ensures Alice’s search results are captures into the content </a:t>
            </a:r>
            <a:r>
              <a:rPr lang="en-IN" sz="1600" b="0" i="0" dirty="0" err="1">
                <a:solidFill>
                  <a:srgbClr val="4A4A4A"/>
                </a:solidFill>
                <a:effectLst/>
                <a:latin typeface="Open Sans" panose="020B0606030504020204" pitchFamily="34" charset="0"/>
              </a:rPr>
              <a:t>catalog</a:t>
            </a:r>
            <a:r>
              <a:rPr lang="en-IN" sz="1600" b="0" i="0" dirty="0">
                <a:solidFill>
                  <a:srgbClr val="4A4A4A"/>
                </a:solidFill>
                <a:effectLst/>
                <a:latin typeface="Open Sans" panose="020B0606030504020204" pitchFamily="34" charset="0"/>
              </a:rPr>
              <a:t>.</a:t>
            </a: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Then, the third microservice i.e. most trending microservice captures the trending content among all the </a:t>
            </a:r>
            <a:r>
              <a:rPr lang="en-IN" sz="1600" b="0" i="0" dirty="0" err="1">
                <a:solidFill>
                  <a:srgbClr val="4A4A4A"/>
                </a:solidFill>
                <a:effectLst/>
                <a:latin typeface="Open Sans" panose="020B0606030504020204" pitchFamily="34" charset="0"/>
              </a:rPr>
              <a:t>mediamore</a:t>
            </a:r>
            <a:r>
              <a:rPr lang="en-IN" sz="1600" b="0" i="0" dirty="0">
                <a:solidFill>
                  <a:srgbClr val="4A4A4A"/>
                </a:solidFill>
                <a:effectLst/>
                <a:latin typeface="Open Sans" panose="020B0606030504020204" pitchFamily="34" charset="0"/>
              </a:rPr>
              <a:t> users according to their geographical locations.</a:t>
            </a: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The content from this microservice is what Alice sees when she first logs into </a:t>
            </a:r>
            <a:r>
              <a:rPr lang="en-IN" sz="1600" b="0" i="0" dirty="0" err="1">
                <a:solidFill>
                  <a:srgbClr val="4A4A4A"/>
                </a:solidFill>
                <a:effectLst/>
                <a:latin typeface="Open Sans" panose="020B0606030504020204" pitchFamily="34" charset="0"/>
              </a:rPr>
              <a:t>mediamore</a:t>
            </a:r>
            <a:r>
              <a:rPr lang="en-IN" sz="1600" b="0" i="0" dirty="0">
                <a:solidFill>
                  <a:srgbClr val="4A4A4A"/>
                </a:solidFill>
                <a:effectLst/>
                <a:latin typeface="Open Sans" panose="020B0606030504020204" pitchFamily="34" charset="0"/>
              </a:rPr>
              <a:t>.</a:t>
            </a: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These individually deployable microservices are put in specific </a:t>
            </a:r>
            <a:r>
              <a:rPr lang="en-IN" sz="1600" b="1" i="0" dirty="0">
                <a:solidFill>
                  <a:srgbClr val="4A4A4A"/>
                </a:solidFill>
                <a:effectLst/>
                <a:latin typeface="Open Sans" panose="020B0606030504020204" pitchFamily="34" charset="0"/>
              </a:rPr>
              <a:t>containers</a:t>
            </a:r>
            <a:r>
              <a:rPr lang="en-IN" sz="1600" b="0" i="0" dirty="0">
                <a:solidFill>
                  <a:srgbClr val="4A4A4A"/>
                </a:solidFill>
                <a:effectLst/>
                <a:latin typeface="Open Sans" panose="020B0606030504020204" pitchFamily="34" charset="0"/>
              </a:rPr>
              <a:t> to join the application. </a:t>
            </a:r>
          </a:p>
          <a:p>
            <a:pPr marL="285750" indent="-285750" algn="just">
              <a:buFont typeface="Arial" panose="020B0604020202020204" pitchFamily="34" charset="0"/>
              <a:buChar char="•"/>
            </a:pPr>
            <a:r>
              <a:rPr lang="en-IN" sz="1600" b="0" i="0" dirty="0">
                <a:solidFill>
                  <a:srgbClr val="4A4A4A"/>
                </a:solidFill>
                <a:effectLst/>
                <a:latin typeface="Open Sans" panose="020B0606030504020204" pitchFamily="34" charset="0"/>
              </a:rPr>
              <a:t>Containers are used to deliver the code to the sector where deployment is required. </a:t>
            </a:r>
          </a:p>
          <a:p>
            <a:pPr marL="285750" indent="-285750" algn="l">
              <a:buFont typeface="Arial" panose="020B0604020202020204" pitchFamily="34" charset="0"/>
              <a:buChar char="•"/>
            </a:pPr>
            <a:r>
              <a:rPr lang="en-IN" sz="1600" b="0" i="0" dirty="0">
                <a:solidFill>
                  <a:srgbClr val="4A4A4A"/>
                </a:solidFill>
                <a:effectLst/>
                <a:latin typeface="Open Sans" panose="020B0606030504020204" pitchFamily="34" charset="0"/>
              </a:rPr>
              <a:t>But before they join the application to work together, they have to find each other to fulfil Alice’s request.</a:t>
            </a:r>
          </a:p>
        </p:txBody>
      </p:sp>
    </p:spTree>
    <p:extLst>
      <p:ext uri="{BB962C8B-B14F-4D97-AF65-F5344CB8AC3E}">
        <p14:creationId xmlns:p14="http://schemas.microsoft.com/office/powerpoint/2010/main" val="2273813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A8DD79-AE49-4427-B993-6F1D411348A8}"/>
              </a:ext>
            </a:extLst>
          </p:cNvPr>
          <p:cNvSpPr txBox="1"/>
          <p:nvPr/>
        </p:nvSpPr>
        <p:spPr>
          <a:xfrm>
            <a:off x="1174043" y="301856"/>
            <a:ext cx="5881513" cy="400110"/>
          </a:xfrm>
          <a:prstGeom prst="rect">
            <a:avLst/>
          </a:prstGeom>
          <a:noFill/>
        </p:spPr>
        <p:txBody>
          <a:bodyPr wrap="square">
            <a:spAutoFit/>
          </a:bodyPr>
          <a:lstStyle/>
          <a:p>
            <a:r>
              <a:rPr lang="en-IN" sz="20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How do these microservices find each other?</a:t>
            </a:r>
            <a:endParaRPr lang="en-IN" sz="2000" b="1"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100DEB2C-09D7-41A1-8695-7FFEA1301AB0}"/>
              </a:ext>
            </a:extLst>
          </p:cNvPr>
          <p:cNvSpPr txBox="1"/>
          <p:nvPr/>
        </p:nvSpPr>
        <p:spPr>
          <a:xfrm>
            <a:off x="485423" y="824426"/>
            <a:ext cx="8331200" cy="954107"/>
          </a:xfrm>
          <a:prstGeom prst="rect">
            <a:avLst/>
          </a:prstGeom>
          <a:noFill/>
        </p:spPr>
        <p:txBody>
          <a:bodyPr wrap="square">
            <a:spAutoFit/>
          </a:bodyPr>
          <a:lstStyle/>
          <a:p>
            <a:pPr marL="285750" indent="-285750">
              <a:buFont typeface="Arial" panose="020B0604020202020204" pitchFamily="34" charset="0"/>
              <a:buChar char="•"/>
            </a:pPr>
            <a:r>
              <a:rPr lang="en-IN" sz="1400" b="0" i="0" dirty="0">
                <a:solidFill>
                  <a:srgbClr val="4A4A4A"/>
                </a:solidFill>
                <a:effectLst/>
                <a:latin typeface="Open Sans" panose="020B0606030504020204" pitchFamily="34" charset="0"/>
              </a:rPr>
              <a:t>Microservices use </a:t>
            </a:r>
            <a:r>
              <a:rPr lang="en-IN" sz="1400" b="1" i="0" dirty="0">
                <a:solidFill>
                  <a:srgbClr val="4A4A4A"/>
                </a:solidFill>
                <a:effectLst/>
                <a:latin typeface="Open Sans" panose="020B0606030504020204" pitchFamily="34" charset="0"/>
              </a:rPr>
              <a:t>service discovery</a:t>
            </a:r>
            <a:r>
              <a:rPr lang="en-IN" sz="1400" b="0" i="0" dirty="0">
                <a:solidFill>
                  <a:srgbClr val="4A4A4A"/>
                </a:solidFill>
                <a:effectLst/>
                <a:latin typeface="Open Sans" panose="020B0606030504020204" pitchFamily="34" charset="0"/>
              </a:rPr>
              <a:t> which acts as a guide to find the route of communication between each of them. </a:t>
            </a:r>
          </a:p>
          <a:p>
            <a:pPr marL="285750" indent="-285750">
              <a:buFont typeface="Arial" panose="020B0604020202020204" pitchFamily="34" charset="0"/>
              <a:buChar char="•"/>
            </a:pPr>
            <a:r>
              <a:rPr lang="en-IN" sz="1400" b="0" i="0" dirty="0">
                <a:solidFill>
                  <a:srgbClr val="4A4A4A"/>
                </a:solidFill>
                <a:effectLst/>
                <a:latin typeface="Open Sans" panose="020B0606030504020204" pitchFamily="34" charset="0"/>
              </a:rPr>
              <a:t>Microservices then communicate with each other via a stateless server i.e. either by </a:t>
            </a:r>
            <a:r>
              <a:rPr lang="en-IN" sz="1400" b="1" i="0" dirty="0">
                <a:solidFill>
                  <a:srgbClr val="4A4A4A"/>
                </a:solidFill>
                <a:effectLst/>
                <a:latin typeface="Open Sans" panose="020B0606030504020204" pitchFamily="34" charset="0"/>
              </a:rPr>
              <a:t>HTTP Request/Message Bus</a:t>
            </a:r>
            <a:r>
              <a:rPr lang="en-IN" sz="1400" b="0" i="0" dirty="0">
                <a:solidFill>
                  <a:srgbClr val="4A4A4A"/>
                </a:solidFill>
                <a:effectLst/>
                <a:latin typeface="Open Sans" panose="020B0606030504020204" pitchFamily="34" charset="0"/>
              </a:rPr>
              <a:t>.</a:t>
            </a:r>
            <a:endParaRPr lang="en-IN" sz="1400" dirty="0"/>
          </a:p>
        </p:txBody>
      </p:sp>
      <p:pic>
        <p:nvPicPr>
          <p:cNvPr id="5" name="Picture 4">
            <a:extLst>
              <a:ext uri="{FF2B5EF4-FFF2-40B4-BE49-F238E27FC236}">
                <a16:creationId xmlns:a16="http://schemas.microsoft.com/office/drawing/2014/main" id="{87C4F13A-4B8E-4305-A81D-DB69D1945B3F}"/>
              </a:ext>
            </a:extLst>
          </p:cNvPr>
          <p:cNvPicPr>
            <a:picLocks noChangeAspect="1"/>
          </p:cNvPicPr>
          <p:nvPr/>
        </p:nvPicPr>
        <p:blipFill>
          <a:blip r:embed="rId2"/>
          <a:stretch>
            <a:fillRect/>
          </a:stretch>
        </p:blipFill>
        <p:spPr>
          <a:xfrm>
            <a:off x="203200" y="1898876"/>
            <a:ext cx="6457244" cy="3036650"/>
          </a:xfrm>
          <a:prstGeom prst="rect">
            <a:avLst/>
          </a:prstGeom>
        </p:spPr>
      </p:pic>
      <p:sp>
        <p:nvSpPr>
          <p:cNvPr id="8" name="TextBox 7">
            <a:extLst>
              <a:ext uri="{FF2B5EF4-FFF2-40B4-BE49-F238E27FC236}">
                <a16:creationId xmlns:a16="http://schemas.microsoft.com/office/drawing/2014/main" id="{17FAE4F4-A562-4F15-ABF7-DAD686C5D208}"/>
              </a:ext>
            </a:extLst>
          </p:cNvPr>
          <p:cNvSpPr txBox="1"/>
          <p:nvPr/>
        </p:nvSpPr>
        <p:spPr>
          <a:xfrm>
            <a:off x="6553200" y="1702974"/>
            <a:ext cx="2477911" cy="3108543"/>
          </a:xfrm>
          <a:prstGeom prst="rect">
            <a:avLst/>
          </a:prstGeom>
          <a:noFill/>
        </p:spPr>
        <p:txBody>
          <a:bodyPr wrap="square">
            <a:spAutoFit/>
          </a:bodyPr>
          <a:lstStyle/>
          <a:p>
            <a:pPr marL="285750" indent="-285750">
              <a:buFont typeface="Arial" panose="020B0604020202020204" pitchFamily="34" charset="0"/>
              <a:buChar char="•"/>
            </a:pPr>
            <a:r>
              <a:rPr lang="en-IN" sz="1400" dirty="0">
                <a:solidFill>
                  <a:srgbClr val="4A4A4A"/>
                </a:solidFill>
                <a:latin typeface="Open Sans" panose="020B0606030504020204" pitchFamily="34" charset="0"/>
              </a:rPr>
              <a:t>These microservices communicate with each other using an API. </a:t>
            </a:r>
          </a:p>
          <a:p>
            <a:pPr marL="285750" indent="-285750">
              <a:buFont typeface="Arial" panose="020B0604020202020204" pitchFamily="34" charset="0"/>
              <a:buChar char="•"/>
            </a:pPr>
            <a:endParaRPr lang="en-IN" sz="1400" dirty="0">
              <a:solidFill>
                <a:srgbClr val="4A4A4A"/>
              </a:solidFill>
              <a:latin typeface="Open Sans" panose="020B0606030504020204" pitchFamily="34" charset="0"/>
            </a:endParaRPr>
          </a:p>
          <a:p>
            <a:pPr marL="285750" indent="-285750">
              <a:buFont typeface="Arial" panose="020B0604020202020204" pitchFamily="34" charset="0"/>
              <a:buChar char="•"/>
            </a:pPr>
            <a:r>
              <a:rPr lang="en-IN" sz="1400" dirty="0">
                <a:solidFill>
                  <a:srgbClr val="4A4A4A"/>
                </a:solidFill>
                <a:latin typeface="Open Sans" panose="020B0606030504020204" pitchFamily="34" charset="0"/>
              </a:rPr>
              <a:t>After the Microservices communicate within themselves, they deploy the static content to a cloud-based storage service that can deliver them directly to the clients via Content Delivery Networks (CDNs).</a:t>
            </a:r>
          </a:p>
        </p:txBody>
      </p:sp>
    </p:spTree>
    <p:extLst>
      <p:ext uri="{BB962C8B-B14F-4D97-AF65-F5344CB8AC3E}">
        <p14:creationId xmlns:p14="http://schemas.microsoft.com/office/powerpoint/2010/main" val="1888993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
        <p:nvSpPr>
          <p:cNvPr id="4" name="TextBox 3">
            <a:extLst>
              <a:ext uri="{FF2B5EF4-FFF2-40B4-BE49-F238E27FC236}">
                <a16:creationId xmlns:a16="http://schemas.microsoft.com/office/drawing/2014/main" id="{DAF3852C-C9A3-4FDF-BFFC-5F44677E0FBC}"/>
              </a:ext>
            </a:extLst>
          </p:cNvPr>
          <p:cNvSpPr txBox="1"/>
          <p:nvPr/>
        </p:nvSpPr>
        <p:spPr>
          <a:xfrm>
            <a:off x="776288" y="2481262"/>
            <a:ext cx="3795711" cy="1754326"/>
          </a:xfrm>
          <a:prstGeom prst="rect">
            <a:avLst/>
          </a:prstGeom>
          <a:solidFill>
            <a:schemeClr val="accent2">
              <a:lumMod val="60000"/>
              <a:lumOff val="40000"/>
            </a:schemeClr>
          </a:solidFill>
          <a:ln>
            <a:solidFill>
              <a:srgbClr val="FFC000"/>
            </a:solidFill>
          </a:ln>
        </p:spPr>
        <p:txBody>
          <a:bodyPr wrap="square">
            <a:spAutoFit/>
          </a:bodyPr>
          <a:lstStyle/>
          <a:p>
            <a:pPr marL="285750" indent="-285750">
              <a:buFont typeface="Arial" panose="020B0604020202020204" pitchFamily="34" charset="0"/>
              <a:buChar char="•"/>
            </a:pPr>
            <a:r>
              <a:rPr lang="en-IN" b="0" i="0" dirty="0">
                <a:solidFill>
                  <a:srgbClr val="002060"/>
                </a:solidFill>
                <a:effectLst/>
                <a:latin typeface="Open Sans" panose="020B0606030504020204" pitchFamily="34" charset="0"/>
              </a:rPr>
              <a:t>All the features in the Shopping Cart Application like Sign In, Shopping Cart, Payment, Offers are under a single instance sharing a single database using single code.</a:t>
            </a:r>
            <a:endParaRPr lang="en-IN" dirty="0">
              <a:solidFill>
                <a:srgbClr val="00206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96B2E-02F4-40A1-AD59-09FDC649597E}"/>
              </a:ext>
            </a:extLst>
          </p:cNvPr>
          <p:cNvSpPr txBox="1"/>
          <p:nvPr/>
        </p:nvSpPr>
        <p:spPr>
          <a:xfrm>
            <a:off x="1174043" y="301856"/>
            <a:ext cx="5881513" cy="400110"/>
          </a:xfrm>
          <a:prstGeom prst="rect">
            <a:avLst/>
          </a:prstGeom>
          <a:noFill/>
        </p:spPr>
        <p:txBody>
          <a:bodyPr wrap="square">
            <a:spAutoFit/>
          </a:bodyPr>
          <a:lstStyle/>
          <a:p>
            <a:r>
              <a:rPr lang="en-IN" sz="20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How do these microservices find each other?</a:t>
            </a:r>
            <a:endParaRPr lang="en-IN" sz="2000" b="1"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CD00020A-F594-49A4-A36C-B2C56517ED8C}"/>
              </a:ext>
            </a:extLst>
          </p:cNvPr>
          <p:cNvSpPr txBox="1"/>
          <p:nvPr/>
        </p:nvSpPr>
        <p:spPr>
          <a:xfrm>
            <a:off x="795865" y="724881"/>
            <a:ext cx="7670802" cy="738664"/>
          </a:xfrm>
          <a:prstGeom prst="rect">
            <a:avLst/>
          </a:prstGeom>
          <a:noFill/>
        </p:spPr>
        <p:txBody>
          <a:bodyPr wrap="square">
            <a:spAutoFit/>
          </a:bodyPr>
          <a:lstStyle/>
          <a:p>
            <a:pPr marL="285750" indent="-285750">
              <a:buFont typeface="Arial" panose="020B0604020202020204" pitchFamily="34" charset="0"/>
              <a:buChar char="•"/>
            </a:pPr>
            <a:r>
              <a:rPr lang="en-IN" sz="1400" b="0" i="0" dirty="0">
                <a:solidFill>
                  <a:srgbClr val="4A4A4A"/>
                </a:solidFill>
                <a:effectLst/>
                <a:latin typeface="Open Sans" panose="020B0606030504020204" pitchFamily="34" charset="0"/>
              </a:rPr>
              <a:t>So, when Alice searches for her TV Show, the search microservice communicates with the content </a:t>
            </a:r>
            <a:r>
              <a:rPr lang="en-IN" sz="1400" b="0" i="0" dirty="0" err="1">
                <a:solidFill>
                  <a:srgbClr val="4A4A4A"/>
                </a:solidFill>
                <a:effectLst/>
                <a:latin typeface="Open Sans" panose="020B0606030504020204" pitchFamily="34" charset="0"/>
              </a:rPr>
              <a:t>catalog</a:t>
            </a:r>
            <a:r>
              <a:rPr lang="en-IN" sz="1400" b="0" i="0" dirty="0">
                <a:solidFill>
                  <a:srgbClr val="4A4A4A"/>
                </a:solidFill>
                <a:effectLst/>
                <a:latin typeface="Open Sans" panose="020B0606030504020204" pitchFamily="34" charset="0"/>
              </a:rPr>
              <a:t> service in API about what is Alice searching for and then these microservices compare the typed words with the metadata they already have.</a:t>
            </a:r>
            <a:endParaRPr lang="en-IN" sz="1400" dirty="0"/>
          </a:p>
        </p:txBody>
      </p:sp>
      <p:pic>
        <p:nvPicPr>
          <p:cNvPr id="7" name="Picture 6">
            <a:extLst>
              <a:ext uri="{FF2B5EF4-FFF2-40B4-BE49-F238E27FC236}">
                <a16:creationId xmlns:a16="http://schemas.microsoft.com/office/drawing/2014/main" id="{7FD624C6-2B66-4E0F-8A84-AB18A40FA4E0}"/>
              </a:ext>
            </a:extLst>
          </p:cNvPr>
          <p:cNvPicPr>
            <a:picLocks noChangeAspect="1"/>
          </p:cNvPicPr>
          <p:nvPr/>
        </p:nvPicPr>
        <p:blipFill>
          <a:blip r:embed="rId2"/>
          <a:stretch>
            <a:fillRect/>
          </a:stretch>
        </p:blipFill>
        <p:spPr>
          <a:xfrm>
            <a:off x="886213" y="1638968"/>
            <a:ext cx="7078063" cy="3057952"/>
          </a:xfrm>
          <a:prstGeom prst="rect">
            <a:avLst/>
          </a:prstGeom>
        </p:spPr>
      </p:pic>
      <p:sp>
        <p:nvSpPr>
          <p:cNvPr id="9" name="TextBox 8">
            <a:extLst>
              <a:ext uri="{FF2B5EF4-FFF2-40B4-BE49-F238E27FC236}">
                <a16:creationId xmlns:a16="http://schemas.microsoft.com/office/drawing/2014/main" id="{4DBE414C-D42A-44A6-9378-B979D2076197}"/>
              </a:ext>
            </a:extLst>
          </p:cNvPr>
          <p:cNvSpPr txBox="1"/>
          <p:nvPr/>
        </p:nvSpPr>
        <p:spPr>
          <a:xfrm>
            <a:off x="668865" y="3887537"/>
            <a:ext cx="7670802" cy="95410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rgbClr val="4A4A4A"/>
                </a:solidFill>
                <a:latin typeface="Open Sans" panose="020B0606030504020204" pitchFamily="34" charset="0"/>
              </a:rPr>
              <a:t>Once the teams of developers capture the most typed words by Alice, </a:t>
            </a:r>
          </a:p>
          <a:p>
            <a:pPr marL="285750" indent="-285750">
              <a:buFont typeface="Arial" panose="020B0604020202020204" pitchFamily="34" charset="0"/>
              <a:buChar char="•"/>
            </a:pPr>
            <a:r>
              <a:rPr lang="en-IN" sz="1400" dirty="0">
                <a:solidFill>
                  <a:srgbClr val="4A4A4A"/>
                </a:solidFill>
                <a:latin typeface="Open Sans" panose="020B0606030504020204" pitchFamily="34" charset="0"/>
              </a:rPr>
              <a:t>The analytics team update the code in recommendations microservice and compare Alice’s most viewed content and preferences to popular content among other users in the same geographical region.</a:t>
            </a:r>
          </a:p>
        </p:txBody>
      </p:sp>
    </p:spTree>
    <p:extLst>
      <p:ext uri="{BB962C8B-B14F-4D97-AF65-F5344CB8AC3E}">
        <p14:creationId xmlns:p14="http://schemas.microsoft.com/office/powerpoint/2010/main" val="2168236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3DE575-38E0-4BD6-940E-3CBD02452305}"/>
              </a:ext>
            </a:extLst>
          </p:cNvPr>
          <p:cNvSpPr txBox="1"/>
          <p:nvPr/>
        </p:nvSpPr>
        <p:spPr>
          <a:xfrm>
            <a:off x="2404533" y="286434"/>
            <a:ext cx="4109156" cy="461665"/>
          </a:xfrm>
          <a:prstGeom prst="rect">
            <a:avLst/>
          </a:prstGeom>
          <a:noFill/>
        </p:spPr>
        <p:txBody>
          <a:bodyPr wrap="square">
            <a:spAutoFit/>
          </a:bodyPr>
          <a:lstStyle/>
          <a:p>
            <a:pPr algn="ctr"/>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Microservices Monitoring</a:t>
            </a:r>
            <a:endParaRPr lang="en-IN" sz="2400" b="1"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BC117134-0173-4732-AF55-9F15545644D1}"/>
              </a:ext>
            </a:extLst>
          </p:cNvPr>
          <p:cNvSpPr txBox="1"/>
          <p:nvPr/>
        </p:nvSpPr>
        <p:spPr>
          <a:xfrm>
            <a:off x="462843" y="903955"/>
            <a:ext cx="8207023" cy="37856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en-IN" sz="2000" b="0" i="0" dirty="0">
                <a:solidFill>
                  <a:srgbClr val="333333"/>
                </a:solidFill>
                <a:effectLst/>
                <a:latin typeface="inter-regular"/>
              </a:rPr>
              <a:t>Monitoring is the control system of the microservices. </a:t>
            </a:r>
          </a:p>
          <a:p>
            <a:pPr marL="285750" indent="-285750" algn="just">
              <a:buFont typeface="Arial" panose="020B0604020202020204" pitchFamily="34" charset="0"/>
              <a:buChar char="•"/>
            </a:pPr>
            <a:r>
              <a:rPr lang="en-IN" sz="2000" b="0" i="0" dirty="0">
                <a:solidFill>
                  <a:srgbClr val="333333"/>
                </a:solidFill>
                <a:effectLst/>
                <a:latin typeface="inter-regular"/>
              </a:rPr>
              <a:t>As the microservices are more complex and harder to understand its performance and troubleshoot the problems. </a:t>
            </a:r>
          </a:p>
          <a:p>
            <a:pPr marL="285750" indent="-285750" algn="just">
              <a:buFont typeface="Arial" panose="020B0604020202020204" pitchFamily="34" charset="0"/>
              <a:buChar char="•"/>
            </a:pPr>
            <a:r>
              <a:rPr lang="en-IN" sz="2000" b="0" i="0" dirty="0">
                <a:solidFill>
                  <a:srgbClr val="333333"/>
                </a:solidFill>
                <a:effectLst/>
                <a:latin typeface="inter-regular"/>
              </a:rPr>
              <a:t>Given the vivid changes to software delivery, it is required to monitor the service. There are </a:t>
            </a:r>
            <a:r>
              <a:rPr lang="en-IN" sz="2000" b="1" i="0" dirty="0">
                <a:solidFill>
                  <a:srgbClr val="333333"/>
                </a:solidFill>
                <a:effectLst/>
                <a:latin typeface="inter-bold"/>
              </a:rPr>
              <a:t>five</a:t>
            </a:r>
            <a:r>
              <a:rPr lang="en-IN" sz="2000" b="0" i="0" dirty="0">
                <a:solidFill>
                  <a:srgbClr val="333333"/>
                </a:solidFill>
                <a:effectLst/>
                <a:latin typeface="inter-regular"/>
              </a:rPr>
              <a:t> principles of monitoring microservices, as follows:</a:t>
            </a:r>
          </a:p>
          <a:p>
            <a:pPr marL="742950" lvl="1" indent="-285750" algn="just">
              <a:buFont typeface="Arial" panose="020B0604020202020204" pitchFamily="34" charset="0"/>
              <a:buChar char="•"/>
            </a:pPr>
            <a:r>
              <a:rPr lang="en-IN" sz="2000" b="0" i="0" dirty="0">
                <a:solidFill>
                  <a:srgbClr val="000000"/>
                </a:solidFill>
                <a:effectLst/>
                <a:latin typeface="inter-regular"/>
              </a:rPr>
              <a:t>Monitor container and what's inside them.</a:t>
            </a:r>
          </a:p>
          <a:p>
            <a:pPr marL="742950" lvl="1" indent="-285750" algn="just">
              <a:buFont typeface="Arial" panose="020B0604020202020204" pitchFamily="34" charset="0"/>
              <a:buChar char="•"/>
            </a:pPr>
            <a:r>
              <a:rPr lang="en-IN" sz="2000" b="0" i="0" dirty="0">
                <a:solidFill>
                  <a:srgbClr val="000000"/>
                </a:solidFill>
                <a:effectLst/>
                <a:latin typeface="inter-regular"/>
              </a:rPr>
              <a:t>Alert on service performance.</a:t>
            </a:r>
          </a:p>
          <a:p>
            <a:pPr marL="742950" lvl="1" indent="-285750" algn="just">
              <a:buFont typeface="Arial" panose="020B0604020202020204" pitchFamily="34" charset="0"/>
              <a:buChar char="•"/>
            </a:pPr>
            <a:r>
              <a:rPr lang="en-IN" sz="2000" b="0" i="0" dirty="0">
                <a:solidFill>
                  <a:srgbClr val="000000"/>
                </a:solidFill>
                <a:effectLst/>
                <a:latin typeface="inter-regular"/>
              </a:rPr>
              <a:t>Monitor services that are elastic and multi-location.</a:t>
            </a:r>
          </a:p>
          <a:p>
            <a:pPr marL="742950" lvl="1" indent="-285750" algn="just">
              <a:buFont typeface="Arial" panose="020B0604020202020204" pitchFamily="34" charset="0"/>
              <a:buChar char="•"/>
            </a:pPr>
            <a:r>
              <a:rPr lang="en-IN" sz="2000" b="0" i="0" dirty="0">
                <a:solidFill>
                  <a:srgbClr val="000000"/>
                </a:solidFill>
                <a:effectLst/>
                <a:latin typeface="inter-regular"/>
              </a:rPr>
              <a:t>Monitor APIs.</a:t>
            </a:r>
          </a:p>
          <a:p>
            <a:pPr marL="742950" lvl="1" indent="-285750" algn="just">
              <a:buFont typeface="Arial" panose="020B0604020202020204" pitchFamily="34" charset="0"/>
              <a:buChar char="•"/>
            </a:pPr>
            <a:r>
              <a:rPr lang="en-IN" sz="2000" b="0" i="0" dirty="0">
                <a:solidFill>
                  <a:srgbClr val="000000"/>
                </a:solidFill>
                <a:effectLst/>
                <a:latin typeface="inter-regular"/>
              </a:rPr>
              <a:t>Monitor the organizational structure.</a:t>
            </a:r>
          </a:p>
          <a:p>
            <a:pPr marL="285750" indent="-285750" algn="just">
              <a:buFont typeface="Arial" panose="020B0604020202020204" pitchFamily="34" charset="0"/>
              <a:buChar char="•"/>
            </a:pPr>
            <a:r>
              <a:rPr lang="en-IN" sz="2000" b="0" i="0" dirty="0">
                <a:solidFill>
                  <a:srgbClr val="333333"/>
                </a:solidFill>
                <a:effectLst/>
                <a:latin typeface="inter-regular"/>
              </a:rPr>
              <a:t>These principles allow us to address technological changes associated with the microservices and organizational changes related to them.</a:t>
            </a:r>
          </a:p>
        </p:txBody>
      </p:sp>
    </p:spTree>
    <p:extLst>
      <p:ext uri="{BB962C8B-B14F-4D97-AF65-F5344CB8AC3E}">
        <p14:creationId xmlns:p14="http://schemas.microsoft.com/office/powerpoint/2010/main" val="222149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C698C6-3B45-49FB-8AAB-E4E448C85C6C}"/>
              </a:ext>
            </a:extLst>
          </p:cNvPr>
          <p:cNvSpPr txBox="1"/>
          <p:nvPr/>
        </p:nvSpPr>
        <p:spPr>
          <a:xfrm>
            <a:off x="1761066" y="286434"/>
            <a:ext cx="5091289" cy="461665"/>
          </a:xfrm>
          <a:prstGeom prst="rect">
            <a:avLst/>
          </a:prstGeom>
          <a:noFill/>
        </p:spPr>
        <p:txBody>
          <a:bodyPr wrap="square">
            <a:spAutoFit/>
          </a:bodyPr>
          <a:lstStyle/>
          <a:p>
            <a:pPr algn="ctr"/>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Microservices Monitoring Tools</a:t>
            </a:r>
            <a:endParaRPr lang="en-IN" sz="2400" b="1" dirty="0">
              <a:ln w="0"/>
              <a:solidFill>
                <a:schemeClr val="accent1"/>
              </a:solidFill>
              <a:effectLst>
                <a:outerShdw blurRad="38100" dist="25400" dir="5400000" algn="ctr" rotWithShape="0">
                  <a:srgbClr val="6E747A">
                    <a:alpha val="43000"/>
                  </a:srgbClr>
                </a:outerShdw>
              </a:effectLst>
            </a:endParaRPr>
          </a:p>
        </p:txBody>
      </p:sp>
      <p:graphicFrame>
        <p:nvGraphicFramePr>
          <p:cNvPr id="5" name="Diagram 4">
            <a:extLst>
              <a:ext uri="{FF2B5EF4-FFF2-40B4-BE49-F238E27FC236}">
                <a16:creationId xmlns:a16="http://schemas.microsoft.com/office/drawing/2014/main" id="{8C310BC4-0174-477E-AEA7-E8B0B8F9209A}"/>
              </a:ext>
            </a:extLst>
          </p:cNvPr>
          <p:cNvGraphicFramePr/>
          <p:nvPr>
            <p:extLst>
              <p:ext uri="{D42A27DB-BD31-4B8C-83A1-F6EECF244321}">
                <p14:modId xmlns:p14="http://schemas.microsoft.com/office/powerpoint/2010/main" val="908572196"/>
              </p:ext>
            </p:extLst>
          </p:nvPr>
        </p:nvGraphicFramePr>
        <p:xfrm>
          <a:off x="1523999" y="1907822"/>
          <a:ext cx="5853289" cy="2867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6845713F-0B26-44F5-A55D-B4DB76BDCAB4}"/>
              </a:ext>
            </a:extLst>
          </p:cNvPr>
          <p:cNvGrpSpPr/>
          <p:nvPr/>
        </p:nvGrpSpPr>
        <p:grpSpPr>
          <a:xfrm>
            <a:off x="1117600" y="1050501"/>
            <a:ext cx="7210776" cy="547515"/>
            <a:chOff x="1043577" y="219"/>
            <a:chExt cx="3892437" cy="252608"/>
          </a:xfrm>
        </p:grpSpPr>
        <p:sp>
          <p:nvSpPr>
            <p:cNvPr id="7" name="Arrow: Pentagon 6">
              <a:extLst>
                <a:ext uri="{FF2B5EF4-FFF2-40B4-BE49-F238E27FC236}">
                  <a16:creationId xmlns:a16="http://schemas.microsoft.com/office/drawing/2014/main" id="{A47F76E7-473F-48BA-B073-CEA6B5353010}"/>
                </a:ext>
              </a:extLst>
            </p:cNvPr>
            <p:cNvSpPr/>
            <p:nvPr/>
          </p:nvSpPr>
          <p:spPr>
            <a:xfrm rot="10800000">
              <a:off x="1043577" y="219"/>
              <a:ext cx="3892437" cy="25260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Arrow: Pentagon 4">
              <a:extLst>
                <a:ext uri="{FF2B5EF4-FFF2-40B4-BE49-F238E27FC236}">
                  <a16:creationId xmlns:a16="http://schemas.microsoft.com/office/drawing/2014/main" id="{21B0479B-59BC-4F78-AF96-85547443ADED}"/>
                </a:ext>
              </a:extLst>
            </p:cNvPr>
            <p:cNvSpPr txBox="1"/>
            <p:nvPr/>
          </p:nvSpPr>
          <p:spPr>
            <a:xfrm>
              <a:off x="1106729" y="219"/>
              <a:ext cx="3829285" cy="2526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1393" tIns="45720" rIns="85344" bIns="45720" numCol="1" spcCol="1270" anchor="ctr" anchorCtr="0">
              <a:noAutofit/>
            </a:bodyPr>
            <a:lstStyle/>
            <a:p>
              <a:pPr marL="0" lvl="0" indent="0" algn="ctr" defTabSz="533400">
                <a:lnSpc>
                  <a:spcPct val="90000"/>
                </a:lnSpc>
                <a:spcBef>
                  <a:spcPct val="0"/>
                </a:spcBef>
                <a:spcAft>
                  <a:spcPct val="35000"/>
                </a:spcAft>
                <a:buNone/>
              </a:pPr>
              <a:r>
                <a:rPr lang="en-IN" sz="2000" b="0" i="0" kern="1200" dirty="0"/>
                <a:t>There are three monitoring tools are as follows:</a:t>
              </a:r>
              <a:endParaRPr lang="en-IN" sz="2000" kern="1200" dirty="0"/>
            </a:p>
          </p:txBody>
        </p:sp>
      </p:grpSp>
    </p:spTree>
    <p:extLst>
      <p:ext uri="{BB962C8B-B14F-4D97-AF65-F5344CB8AC3E}">
        <p14:creationId xmlns:p14="http://schemas.microsoft.com/office/powerpoint/2010/main" val="2876159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DECA6-1012-4449-BC5E-FD61417B7567}"/>
              </a:ext>
            </a:extLst>
          </p:cNvPr>
          <p:cNvSpPr txBox="1"/>
          <p:nvPr/>
        </p:nvSpPr>
        <p:spPr>
          <a:xfrm>
            <a:off x="1761066" y="286434"/>
            <a:ext cx="5091289" cy="461665"/>
          </a:xfrm>
          <a:prstGeom prst="rect">
            <a:avLst/>
          </a:prstGeom>
          <a:noFill/>
        </p:spPr>
        <p:txBody>
          <a:bodyPr wrap="square">
            <a:spAutoFit/>
          </a:bodyPr>
          <a:lstStyle/>
          <a:p>
            <a:pPr algn="ctr"/>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Components of Microservices</a:t>
            </a:r>
            <a:endParaRPr lang="en-IN" sz="2400" b="1" dirty="0">
              <a:ln w="0"/>
              <a:solidFill>
                <a:schemeClr val="accent1"/>
              </a:solidFill>
              <a:effectLst>
                <a:outerShdw blurRad="38100" dist="25400" dir="5400000" algn="ctr" rotWithShape="0">
                  <a:srgbClr val="6E747A">
                    <a:alpha val="43000"/>
                  </a:srgbClr>
                </a:outerShdw>
              </a:effectLst>
            </a:endParaRPr>
          </a:p>
        </p:txBody>
      </p:sp>
      <p:graphicFrame>
        <p:nvGraphicFramePr>
          <p:cNvPr id="5" name="Diagram 4">
            <a:extLst>
              <a:ext uri="{FF2B5EF4-FFF2-40B4-BE49-F238E27FC236}">
                <a16:creationId xmlns:a16="http://schemas.microsoft.com/office/drawing/2014/main" id="{9EAEB86D-3BB9-416A-AD19-512958855E59}"/>
              </a:ext>
            </a:extLst>
          </p:cNvPr>
          <p:cNvGraphicFramePr/>
          <p:nvPr>
            <p:extLst>
              <p:ext uri="{D42A27DB-BD31-4B8C-83A1-F6EECF244321}">
                <p14:modId xmlns:p14="http://schemas.microsoft.com/office/powerpoint/2010/main" val="4283281692"/>
              </p:ext>
            </p:extLst>
          </p:nvPr>
        </p:nvGraphicFramePr>
        <p:xfrm>
          <a:off x="485422" y="1501422"/>
          <a:ext cx="7969956" cy="2901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237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6DCB5-D1ED-4E78-ABC0-7DD32D27C81D}"/>
              </a:ext>
            </a:extLst>
          </p:cNvPr>
          <p:cNvSpPr txBox="1"/>
          <p:nvPr/>
        </p:nvSpPr>
        <p:spPr>
          <a:xfrm>
            <a:off x="2286000" y="329567"/>
            <a:ext cx="4047067" cy="461665"/>
          </a:xfrm>
          <a:prstGeom prst="rect">
            <a:avLst/>
          </a:prstGeom>
          <a:noFill/>
        </p:spPr>
        <p:txBody>
          <a:bodyPr wrap="square">
            <a:spAutoFit/>
          </a:bodyPr>
          <a:lstStyle/>
          <a:p>
            <a:pPr algn="l"/>
            <a:r>
              <a:rPr lang="en-IN" sz="2400" b="1" i="0" dirty="0">
                <a:solidFill>
                  <a:srgbClr val="0070C0"/>
                </a:solidFill>
                <a:effectLst/>
                <a:latin typeface="objektiv-mk1"/>
              </a:rPr>
              <a:t>Spring Cloud and Netflix OSS</a:t>
            </a:r>
          </a:p>
        </p:txBody>
      </p:sp>
      <p:sp>
        <p:nvSpPr>
          <p:cNvPr id="5" name="TextBox 4">
            <a:extLst>
              <a:ext uri="{FF2B5EF4-FFF2-40B4-BE49-F238E27FC236}">
                <a16:creationId xmlns:a16="http://schemas.microsoft.com/office/drawing/2014/main" id="{C215AF03-151D-4B2D-B61A-B5913BD7183C}"/>
              </a:ext>
            </a:extLst>
          </p:cNvPr>
          <p:cNvSpPr txBox="1"/>
          <p:nvPr/>
        </p:nvSpPr>
        <p:spPr>
          <a:xfrm>
            <a:off x="745066" y="1308163"/>
            <a:ext cx="7563555"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l">
              <a:buFont typeface="Arial" panose="020B0604020202020204" pitchFamily="34" charset="0"/>
              <a:buChar char="•"/>
            </a:pPr>
            <a:r>
              <a:rPr lang="en-IN" sz="2000" b="0" i="0" dirty="0">
                <a:solidFill>
                  <a:srgbClr val="0A0A0A"/>
                </a:solidFill>
                <a:effectLst/>
                <a:latin typeface="objektiv-mk1"/>
              </a:rPr>
              <a:t>Netflix became one of the earliest adopters of microservices, having transitioned their monolithic application to a horizontally scalable, distributed architecture long before the term “microservices” gained any sort of traction.</a:t>
            </a:r>
          </a:p>
          <a:p>
            <a:pPr marL="285750" indent="-285750" algn="l">
              <a:buFont typeface="Arial" panose="020B0604020202020204" pitchFamily="34" charset="0"/>
              <a:buChar char="•"/>
            </a:pPr>
            <a:r>
              <a:rPr lang="en-IN" sz="2000" b="0" i="0" dirty="0">
                <a:solidFill>
                  <a:srgbClr val="0A0A0A"/>
                </a:solidFill>
                <a:effectLst/>
                <a:latin typeface="objektiv-mk1"/>
              </a:rPr>
              <a:t>Over the years Netflix have open-sourced a number of tools (that they continue to use internally) as part of the </a:t>
            </a:r>
            <a:r>
              <a:rPr lang="en-IN" sz="2000" b="0" i="0" dirty="0">
                <a:solidFill>
                  <a:srgbClr val="252525"/>
                </a:solidFill>
                <a:effectLst/>
                <a:latin typeface="objektiv-mk1"/>
                <a:hlinkClick r:id="rId2"/>
              </a:rPr>
              <a:t>Netflix Open Source Software </a:t>
            </a:r>
            <a:r>
              <a:rPr lang="en-IN" sz="2000" b="0" i="0" dirty="0" err="1">
                <a:solidFill>
                  <a:srgbClr val="252525"/>
                </a:solidFill>
                <a:effectLst/>
                <a:latin typeface="objektiv-mk1"/>
                <a:hlinkClick r:id="rId2"/>
              </a:rPr>
              <a:t>Center</a:t>
            </a:r>
            <a:r>
              <a:rPr lang="en-IN" sz="2000" b="0" i="0" dirty="0">
                <a:solidFill>
                  <a:srgbClr val="252525"/>
                </a:solidFill>
                <a:effectLst/>
                <a:latin typeface="objektiv-mk1"/>
                <a:hlinkClick r:id="rId2"/>
              </a:rPr>
              <a:t> (Netflix OSS)</a:t>
            </a:r>
            <a:r>
              <a:rPr lang="en-IN" sz="2000" b="0" i="0" dirty="0">
                <a:solidFill>
                  <a:srgbClr val="0A0A0A"/>
                </a:solidFill>
                <a:effectLst/>
                <a:latin typeface="objektiv-mk1"/>
              </a:rPr>
              <a:t> project. </a:t>
            </a:r>
          </a:p>
          <a:p>
            <a:pPr marL="285750" indent="-285750" algn="l">
              <a:buFont typeface="Arial" panose="020B0604020202020204" pitchFamily="34" charset="0"/>
              <a:buChar char="•"/>
            </a:pPr>
            <a:r>
              <a:rPr lang="en-IN" sz="2000" b="0" i="0" dirty="0">
                <a:solidFill>
                  <a:srgbClr val="0A0A0A"/>
                </a:solidFill>
                <a:effectLst/>
                <a:latin typeface="objektiv-mk1"/>
              </a:rPr>
              <a:t>Many of these tools have been adopted by the Spring team as part of the Spring Cloud project, which provides tools to assist developers with some of the common patterns used when building distributed systems.</a:t>
            </a:r>
          </a:p>
        </p:txBody>
      </p:sp>
    </p:spTree>
    <p:extLst>
      <p:ext uri="{BB962C8B-B14F-4D97-AF65-F5344CB8AC3E}">
        <p14:creationId xmlns:p14="http://schemas.microsoft.com/office/powerpoint/2010/main" val="1196312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55A9E-4EA3-4D0A-BA41-101B38C5251C}"/>
              </a:ext>
            </a:extLst>
          </p:cNvPr>
          <p:cNvSpPr txBox="1"/>
          <p:nvPr/>
        </p:nvSpPr>
        <p:spPr>
          <a:xfrm>
            <a:off x="1761066" y="286434"/>
            <a:ext cx="5091289" cy="461665"/>
          </a:xfrm>
          <a:prstGeom prst="rect">
            <a:avLst/>
          </a:prstGeom>
          <a:noFill/>
        </p:spPr>
        <p:txBody>
          <a:bodyPr wrap="square">
            <a:spAutoFit/>
          </a:bodyPr>
          <a:lstStyle/>
          <a:p>
            <a:pPr algn="ctr"/>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Components of Microservices</a:t>
            </a:r>
            <a:endParaRPr lang="en-IN" sz="2400" b="1"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F5C624C4-D3FD-4184-A461-C10E73D9150D}"/>
              </a:ext>
            </a:extLst>
          </p:cNvPr>
          <p:cNvSpPr txBox="1"/>
          <p:nvPr/>
        </p:nvSpPr>
        <p:spPr>
          <a:xfrm>
            <a:off x="767644" y="1090942"/>
            <a:ext cx="7450667"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en-IN" sz="2400" b="1" i="0" dirty="0">
                <a:solidFill>
                  <a:srgbClr val="610B4B"/>
                </a:solidFill>
                <a:effectLst/>
                <a:latin typeface="erdana"/>
              </a:rPr>
              <a:t>Spring Cloud Config Server</a:t>
            </a:r>
          </a:p>
          <a:p>
            <a:pPr marL="285750" indent="-285750" algn="just">
              <a:buFont typeface="Arial" panose="020B0604020202020204" pitchFamily="34" charset="0"/>
              <a:buChar char="•"/>
            </a:pPr>
            <a:endParaRPr lang="en-IN" sz="2400" b="1" i="0" dirty="0">
              <a:solidFill>
                <a:srgbClr val="610B4B"/>
              </a:solidFill>
              <a:effectLst/>
              <a:latin typeface="erdana"/>
            </a:endParaRPr>
          </a:p>
          <a:p>
            <a:pPr marL="285750" indent="-285750" algn="just">
              <a:buFont typeface="Arial" panose="020B0604020202020204" pitchFamily="34" charset="0"/>
              <a:buChar char="•"/>
            </a:pPr>
            <a:r>
              <a:rPr lang="en-IN" b="0" i="0" dirty="0">
                <a:solidFill>
                  <a:srgbClr val="333333"/>
                </a:solidFill>
                <a:effectLst/>
                <a:latin typeface="inter-regular"/>
              </a:rPr>
              <a:t>Spring Cloud Config Server provides the HTTP resource-based API for external configuration in the distributed system. </a:t>
            </a:r>
          </a:p>
          <a:p>
            <a:pPr marL="285750" indent="-285750" algn="just">
              <a:buFont typeface="Arial" panose="020B0604020202020204" pitchFamily="34" charset="0"/>
              <a:buChar char="•"/>
            </a:pPr>
            <a:r>
              <a:rPr lang="en-IN" b="0" i="0" dirty="0">
                <a:solidFill>
                  <a:srgbClr val="333333"/>
                </a:solidFill>
                <a:effectLst/>
                <a:latin typeface="inter-regular"/>
              </a:rPr>
              <a:t>We can enable the Spring Cloud Config Server by using the annotation </a:t>
            </a:r>
            <a:r>
              <a:rPr lang="en-IN" b="1" i="0" dirty="0">
                <a:solidFill>
                  <a:srgbClr val="333333"/>
                </a:solidFill>
                <a:effectLst/>
                <a:latin typeface="inter-bold"/>
              </a:rPr>
              <a:t>@EnableConfigServer</a:t>
            </a:r>
            <a:r>
              <a:rPr lang="en-IN" b="0" i="0" dirty="0">
                <a:solidFill>
                  <a:srgbClr val="333333"/>
                </a:solidFill>
                <a:effectLst/>
                <a:latin typeface="inter-regular"/>
              </a:rPr>
              <a:t>.</a:t>
            </a:r>
          </a:p>
        </p:txBody>
      </p:sp>
      <p:pic>
        <p:nvPicPr>
          <p:cNvPr id="5" name="Picture 4">
            <a:extLst>
              <a:ext uri="{FF2B5EF4-FFF2-40B4-BE49-F238E27FC236}">
                <a16:creationId xmlns:a16="http://schemas.microsoft.com/office/drawing/2014/main" id="{9F809F04-27D4-4F2A-9D68-2D7EB2706B54}"/>
              </a:ext>
            </a:extLst>
          </p:cNvPr>
          <p:cNvPicPr>
            <a:picLocks noChangeAspect="1"/>
          </p:cNvPicPr>
          <p:nvPr/>
        </p:nvPicPr>
        <p:blipFill>
          <a:blip r:embed="rId2"/>
          <a:stretch>
            <a:fillRect/>
          </a:stretch>
        </p:blipFill>
        <p:spPr>
          <a:xfrm>
            <a:off x="2269066" y="3034144"/>
            <a:ext cx="4075287" cy="2036827"/>
          </a:xfrm>
          <a:prstGeom prst="rect">
            <a:avLst/>
          </a:prstGeom>
        </p:spPr>
      </p:pic>
    </p:spTree>
    <p:extLst>
      <p:ext uri="{BB962C8B-B14F-4D97-AF65-F5344CB8AC3E}">
        <p14:creationId xmlns:p14="http://schemas.microsoft.com/office/powerpoint/2010/main" val="3109616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140995-D643-4EFC-BD3D-1711C3BDF4EA}"/>
              </a:ext>
            </a:extLst>
          </p:cNvPr>
          <p:cNvSpPr txBox="1"/>
          <p:nvPr/>
        </p:nvSpPr>
        <p:spPr>
          <a:xfrm>
            <a:off x="2794000" y="261833"/>
            <a:ext cx="2918178" cy="461665"/>
          </a:xfrm>
          <a:prstGeom prst="rect">
            <a:avLst/>
          </a:prstGeom>
          <a:noFill/>
        </p:spPr>
        <p:txBody>
          <a:bodyPr wrap="square">
            <a:spAutoFit/>
          </a:bodyPr>
          <a:lstStyle/>
          <a:p>
            <a:pPr algn="l"/>
            <a:r>
              <a:rPr lang="en-IN" sz="2400" b="1" i="0" dirty="0">
                <a:solidFill>
                  <a:srgbClr val="0070C0"/>
                </a:solidFill>
                <a:effectLst/>
                <a:latin typeface="objektiv-mk1"/>
              </a:rPr>
              <a:t>Service Discovery</a:t>
            </a:r>
          </a:p>
        </p:txBody>
      </p:sp>
      <p:sp>
        <p:nvSpPr>
          <p:cNvPr id="5" name="TextBox 4">
            <a:extLst>
              <a:ext uri="{FF2B5EF4-FFF2-40B4-BE49-F238E27FC236}">
                <a16:creationId xmlns:a16="http://schemas.microsoft.com/office/drawing/2014/main" id="{41268E1C-50FD-42EF-AF30-0673D5FD9DB5}"/>
              </a:ext>
            </a:extLst>
          </p:cNvPr>
          <p:cNvSpPr txBox="1"/>
          <p:nvPr/>
        </p:nvSpPr>
        <p:spPr>
          <a:xfrm>
            <a:off x="790221" y="995948"/>
            <a:ext cx="7834489" cy="415498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IN" sz="2400" b="0" i="0" dirty="0">
                <a:solidFill>
                  <a:srgbClr val="0A0A0A"/>
                </a:solidFill>
                <a:effectLst/>
                <a:latin typeface="objektiv-mk1"/>
              </a:rPr>
              <a:t>A microservice architecture can be incredibly dynamic. </a:t>
            </a:r>
          </a:p>
          <a:p>
            <a:pPr marL="285750" indent="-285750">
              <a:buFont typeface="Arial" panose="020B0604020202020204" pitchFamily="34" charset="0"/>
              <a:buChar char="•"/>
            </a:pPr>
            <a:r>
              <a:rPr lang="en-IN" sz="2400" b="0" i="0" dirty="0">
                <a:solidFill>
                  <a:srgbClr val="0A0A0A"/>
                </a:solidFill>
                <a:effectLst/>
                <a:latin typeface="objektiv-mk1"/>
              </a:rPr>
              <a:t>Services don’t necessarily have fixed addresses, known ahead of time. </a:t>
            </a:r>
          </a:p>
          <a:p>
            <a:pPr marL="285750" indent="-285750">
              <a:buFont typeface="Arial" panose="020B0604020202020204" pitchFamily="34" charset="0"/>
              <a:buChar char="•"/>
            </a:pPr>
            <a:r>
              <a:rPr lang="en-IN" sz="2400" b="0" i="0" dirty="0">
                <a:solidFill>
                  <a:srgbClr val="0A0A0A"/>
                </a:solidFill>
                <a:effectLst/>
                <a:latin typeface="objektiv-mk1"/>
              </a:rPr>
              <a:t>They can be moved around onto different ports, machines and even different data centres entirely. </a:t>
            </a:r>
          </a:p>
          <a:p>
            <a:pPr marL="285750" indent="-285750">
              <a:buFont typeface="Arial" panose="020B0604020202020204" pitchFamily="34" charset="0"/>
              <a:buChar char="•"/>
            </a:pPr>
            <a:r>
              <a:rPr lang="en-IN" sz="2400" b="0" i="0" dirty="0">
                <a:solidFill>
                  <a:srgbClr val="0A0A0A"/>
                </a:solidFill>
                <a:effectLst/>
                <a:latin typeface="objektiv-mk1"/>
              </a:rPr>
              <a:t>More often than not, there will be many instances of a given service - a number that is rarely constant as new instances are often introduced to meet demand and are removed when demand decreases. </a:t>
            </a:r>
          </a:p>
          <a:p>
            <a:pPr marL="285750" indent="-285750">
              <a:buFont typeface="Arial" panose="020B0604020202020204" pitchFamily="34" charset="0"/>
              <a:buChar char="•"/>
            </a:pPr>
            <a:r>
              <a:rPr lang="en-IN" sz="2400" b="0" i="0" dirty="0">
                <a:solidFill>
                  <a:srgbClr val="0A0A0A"/>
                </a:solidFill>
                <a:effectLst/>
                <a:latin typeface="objektiv-mk1"/>
              </a:rPr>
              <a:t>They also need to discover other services in order to communicate with them.</a:t>
            </a:r>
            <a:endParaRPr lang="en-IN" sz="2400" dirty="0"/>
          </a:p>
        </p:txBody>
      </p:sp>
    </p:spTree>
    <p:extLst>
      <p:ext uri="{BB962C8B-B14F-4D97-AF65-F5344CB8AC3E}">
        <p14:creationId xmlns:p14="http://schemas.microsoft.com/office/powerpoint/2010/main" val="3853011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4776D2-E9BE-407C-8FF1-5A56D89FD004}"/>
              </a:ext>
            </a:extLst>
          </p:cNvPr>
          <p:cNvSpPr txBox="1"/>
          <p:nvPr/>
        </p:nvSpPr>
        <p:spPr>
          <a:xfrm>
            <a:off x="925689" y="398312"/>
            <a:ext cx="7292622" cy="523220"/>
          </a:xfrm>
          <a:prstGeom prst="rect">
            <a:avLst/>
          </a:prstGeom>
          <a:noFill/>
        </p:spPr>
        <p:txBody>
          <a:bodyPr wrap="square">
            <a:spAutoFit/>
          </a:bodyPr>
          <a:lstStyle/>
          <a:p>
            <a:pPr algn="ctr" fontAlgn="base"/>
            <a:r>
              <a:rPr lang="en-IN" sz="2800" b="1" i="0" dirty="0">
                <a:solidFill>
                  <a:srgbClr val="000080"/>
                </a:solidFill>
                <a:effectLst/>
                <a:latin typeface="inherit"/>
              </a:rPr>
              <a:t>What is Service Registration &amp; Discovery?</a:t>
            </a:r>
            <a:endParaRPr lang="en-IN" sz="2800" b="1" i="0" dirty="0">
              <a:solidFill>
                <a:srgbClr val="3D3D3D"/>
              </a:solidFill>
              <a:effectLst/>
              <a:latin typeface="Palatino"/>
            </a:endParaRPr>
          </a:p>
        </p:txBody>
      </p:sp>
      <p:sp>
        <p:nvSpPr>
          <p:cNvPr id="5" name="TextBox 4">
            <a:extLst>
              <a:ext uri="{FF2B5EF4-FFF2-40B4-BE49-F238E27FC236}">
                <a16:creationId xmlns:a16="http://schemas.microsoft.com/office/drawing/2014/main" id="{72FB9AE8-0B1D-4848-B44D-AE583A998FF9}"/>
              </a:ext>
            </a:extLst>
          </p:cNvPr>
          <p:cNvSpPr txBox="1"/>
          <p:nvPr/>
        </p:nvSpPr>
        <p:spPr>
          <a:xfrm>
            <a:off x="654755" y="1132765"/>
            <a:ext cx="8015111" cy="3416320"/>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When you have multiple services running together within an application, they need to detect each other to communicate.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This the first and the most important feature of Microservices. In order to make it possible, there should exist one medium where all microservices register themselves.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Subsequently, when any service wants to communicate, it can connect to that medium and discovers other service to communicate.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This medium is nothing but ‘Service Registry &amp; Discovery’ which is itself a microservice.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Moreover, this is similar to Java’s RMI mechanism, where you work with a central registry so that RMI processes could find each other. Microservices has the same obligation.</a:t>
            </a:r>
            <a:endParaRPr lang="en-IN" dirty="0"/>
          </a:p>
        </p:txBody>
      </p:sp>
    </p:spTree>
    <p:extLst>
      <p:ext uri="{BB962C8B-B14F-4D97-AF65-F5344CB8AC3E}">
        <p14:creationId xmlns:p14="http://schemas.microsoft.com/office/powerpoint/2010/main" val="2387889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EC5BD1-7103-4F9D-A2B5-EEC2E981941A}"/>
              </a:ext>
            </a:extLst>
          </p:cNvPr>
          <p:cNvSpPr txBox="1"/>
          <p:nvPr/>
        </p:nvSpPr>
        <p:spPr>
          <a:xfrm>
            <a:off x="1761066" y="286434"/>
            <a:ext cx="5091289" cy="461665"/>
          </a:xfrm>
          <a:prstGeom prst="rect">
            <a:avLst/>
          </a:prstGeom>
          <a:noFill/>
        </p:spPr>
        <p:txBody>
          <a:bodyPr wrap="square">
            <a:spAutoFit/>
          </a:bodyPr>
          <a:lstStyle/>
          <a:p>
            <a:pPr algn="ctr"/>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Components of Microservices</a:t>
            </a:r>
            <a:endParaRPr lang="en-IN" sz="2400" b="1"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302F483D-88E9-4D7A-8B3B-D7959DDB12C9}"/>
              </a:ext>
            </a:extLst>
          </p:cNvPr>
          <p:cNvSpPr txBox="1"/>
          <p:nvPr/>
        </p:nvSpPr>
        <p:spPr>
          <a:xfrm>
            <a:off x="428975" y="829684"/>
            <a:ext cx="7755467" cy="233910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en-IN" sz="2000" b="1" i="0" dirty="0">
                <a:solidFill>
                  <a:srgbClr val="610B4B"/>
                </a:solidFill>
                <a:effectLst/>
                <a:latin typeface="erdana"/>
              </a:rPr>
              <a:t>Netflix Eureka Naming Server</a:t>
            </a:r>
          </a:p>
          <a:p>
            <a:pPr marL="285750" indent="-285750" algn="just">
              <a:buFont typeface="Arial" panose="020B0604020202020204" pitchFamily="34" charset="0"/>
              <a:buChar char="•"/>
            </a:pPr>
            <a:endParaRPr lang="en-IN" b="0" i="0" dirty="0">
              <a:solidFill>
                <a:srgbClr val="610B4B"/>
              </a:solidFill>
              <a:effectLst/>
              <a:latin typeface="erdana"/>
            </a:endParaRPr>
          </a:p>
          <a:p>
            <a:pPr marL="285750" indent="-285750" algn="just">
              <a:buFont typeface="Arial" panose="020B0604020202020204" pitchFamily="34" charset="0"/>
              <a:buChar char="•"/>
            </a:pPr>
            <a:r>
              <a:rPr lang="en-IN" b="0" i="0" dirty="0">
                <a:solidFill>
                  <a:srgbClr val="333333"/>
                </a:solidFill>
                <a:effectLst/>
                <a:latin typeface="inter-regular"/>
              </a:rPr>
              <a:t>Netflix Eureka Server is a discovery server. </a:t>
            </a:r>
          </a:p>
          <a:p>
            <a:pPr marL="285750" indent="-285750" algn="just">
              <a:buFont typeface="Arial" panose="020B0604020202020204" pitchFamily="34" charset="0"/>
              <a:buChar char="•"/>
            </a:pPr>
            <a:r>
              <a:rPr lang="en-IN" b="0" i="0" dirty="0">
                <a:solidFill>
                  <a:srgbClr val="333333"/>
                </a:solidFill>
                <a:effectLst/>
                <a:latin typeface="inter-regular"/>
              </a:rPr>
              <a:t>It provides the REST interface to the outside for communicating with it. </a:t>
            </a:r>
          </a:p>
          <a:p>
            <a:pPr marL="285750" indent="-285750" algn="just">
              <a:buFont typeface="Arial" panose="020B0604020202020204" pitchFamily="34" charset="0"/>
              <a:buChar char="•"/>
            </a:pPr>
            <a:r>
              <a:rPr lang="en-IN" b="0" i="0" dirty="0">
                <a:solidFill>
                  <a:srgbClr val="333333"/>
                </a:solidFill>
                <a:effectLst/>
                <a:latin typeface="inter-regular"/>
              </a:rPr>
              <a:t>A microservice after coming up, register itself as a discovery client. </a:t>
            </a:r>
          </a:p>
          <a:p>
            <a:pPr marL="285750" indent="-285750" algn="just">
              <a:buFont typeface="Arial" panose="020B0604020202020204" pitchFamily="34" charset="0"/>
              <a:buChar char="•"/>
            </a:pPr>
            <a:r>
              <a:rPr lang="en-IN" b="0" i="0" dirty="0">
                <a:solidFill>
                  <a:srgbClr val="333333"/>
                </a:solidFill>
                <a:effectLst/>
                <a:latin typeface="inter-regular"/>
              </a:rPr>
              <a:t>The Eureka server also has another software module called </a:t>
            </a:r>
            <a:r>
              <a:rPr lang="en-IN" b="1" i="0" dirty="0">
                <a:solidFill>
                  <a:srgbClr val="333333"/>
                </a:solidFill>
                <a:effectLst/>
                <a:latin typeface="inter-bold"/>
              </a:rPr>
              <a:t>Eureka Client</a:t>
            </a:r>
            <a:r>
              <a:rPr lang="en-IN" b="0" i="0" dirty="0">
                <a:solidFill>
                  <a:srgbClr val="333333"/>
                </a:solidFill>
                <a:effectLst/>
                <a:latin typeface="inter-regular"/>
              </a:rPr>
              <a:t>.</a:t>
            </a:r>
          </a:p>
          <a:p>
            <a:pPr marL="285750" indent="-285750" algn="just">
              <a:buFont typeface="Arial" panose="020B0604020202020204" pitchFamily="34" charset="0"/>
              <a:buChar char="•"/>
            </a:pPr>
            <a:r>
              <a:rPr lang="en-IN" b="0" i="0" dirty="0">
                <a:solidFill>
                  <a:srgbClr val="333333"/>
                </a:solidFill>
                <a:effectLst/>
                <a:latin typeface="inter-regular"/>
              </a:rPr>
              <a:t>Eureka client interacts with the Eureka server for service discovery. </a:t>
            </a:r>
          </a:p>
          <a:p>
            <a:pPr marL="285750" indent="-285750" algn="just">
              <a:buFont typeface="Arial" panose="020B0604020202020204" pitchFamily="34" charset="0"/>
              <a:buChar char="•"/>
            </a:pPr>
            <a:r>
              <a:rPr lang="en-IN" b="0" i="0" dirty="0">
                <a:solidFill>
                  <a:srgbClr val="333333"/>
                </a:solidFill>
                <a:effectLst/>
                <a:latin typeface="inter-regular"/>
              </a:rPr>
              <a:t>The Eureka client also balances the client requests.</a:t>
            </a:r>
          </a:p>
        </p:txBody>
      </p:sp>
      <p:pic>
        <p:nvPicPr>
          <p:cNvPr id="18434" name="Picture 2" descr="Spring Boot + Netflix Eureka For Service Discovery In Microservices | by  Vinesh | The Jabberjays | Medium">
            <a:extLst>
              <a:ext uri="{FF2B5EF4-FFF2-40B4-BE49-F238E27FC236}">
                <a16:creationId xmlns:a16="http://schemas.microsoft.com/office/drawing/2014/main" id="{2651CBC0-0F5D-4730-B9AC-72089EFC4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5449" y="3397998"/>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EF815A5-8019-47D0-89F3-8B254DA3FBB3}"/>
              </a:ext>
            </a:extLst>
          </p:cNvPr>
          <p:cNvPicPr>
            <a:picLocks noChangeAspect="1"/>
          </p:cNvPicPr>
          <p:nvPr/>
        </p:nvPicPr>
        <p:blipFill>
          <a:blip r:embed="rId3"/>
          <a:stretch>
            <a:fillRect/>
          </a:stretch>
        </p:blipFill>
        <p:spPr>
          <a:xfrm>
            <a:off x="1458734" y="3210946"/>
            <a:ext cx="2847975" cy="1932554"/>
          </a:xfrm>
          <a:prstGeom prst="rect">
            <a:avLst/>
          </a:prstGeom>
        </p:spPr>
      </p:pic>
    </p:spTree>
    <p:extLst>
      <p:ext uri="{BB962C8B-B14F-4D97-AF65-F5344CB8AC3E}">
        <p14:creationId xmlns:p14="http://schemas.microsoft.com/office/powerpoint/2010/main" val="14600323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Eureka Diagram">
            <a:extLst>
              <a:ext uri="{FF2B5EF4-FFF2-40B4-BE49-F238E27FC236}">
                <a16:creationId xmlns:a16="http://schemas.microsoft.com/office/drawing/2014/main" id="{9AE3051B-992D-4DCD-8058-5299A111A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533" y="1015304"/>
            <a:ext cx="6148741" cy="38378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D76F65C-3519-48BD-8B18-5D6BBB13BC01}"/>
              </a:ext>
            </a:extLst>
          </p:cNvPr>
          <p:cNvSpPr txBox="1"/>
          <p:nvPr/>
        </p:nvSpPr>
        <p:spPr>
          <a:xfrm>
            <a:off x="3318933" y="432178"/>
            <a:ext cx="2460978" cy="461665"/>
          </a:xfrm>
          <a:prstGeom prst="rect">
            <a:avLst/>
          </a:prstGeom>
          <a:noFill/>
        </p:spPr>
        <p:txBody>
          <a:bodyPr wrap="square">
            <a:spAutoFit/>
          </a:bodyPr>
          <a:lstStyle/>
          <a:p>
            <a:pPr algn="l"/>
            <a:r>
              <a:rPr lang="en-IN" sz="2400" b="1" i="0" dirty="0">
                <a:solidFill>
                  <a:srgbClr val="0070C0"/>
                </a:solidFill>
                <a:effectLst/>
                <a:latin typeface="objektiv-mk1"/>
              </a:rPr>
              <a:t>Discovery Service</a:t>
            </a:r>
          </a:p>
        </p:txBody>
      </p:sp>
    </p:spTree>
    <p:extLst>
      <p:ext uri="{BB962C8B-B14F-4D97-AF65-F5344CB8AC3E}">
        <p14:creationId xmlns:p14="http://schemas.microsoft.com/office/powerpoint/2010/main" val="1961100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FC51C8-BF2E-42F1-AABC-EDA84428C7EC}"/>
              </a:ext>
            </a:extLst>
          </p:cNvPr>
          <p:cNvSpPr txBox="1"/>
          <p:nvPr/>
        </p:nvSpPr>
        <p:spPr>
          <a:xfrm>
            <a:off x="2015066" y="176577"/>
            <a:ext cx="4572000" cy="523220"/>
          </a:xfrm>
          <a:prstGeom prst="rect">
            <a:avLst/>
          </a:prstGeom>
          <a:noFill/>
        </p:spPr>
        <p:txBody>
          <a:bodyPr wrap="square">
            <a:spAutoFit/>
          </a:bodyPr>
          <a:lstStyle/>
          <a:p>
            <a:pPr algn="ctr" fontAlgn="base"/>
            <a:r>
              <a:rPr lang="en-IN" sz="2800" b="1" i="0" dirty="0">
                <a:solidFill>
                  <a:srgbClr val="000080"/>
                </a:solidFill>
                <a:effectLst/>
                <a:latin typeface="inherit"/>
              </a:rPr>
              <a:t>Netflix Eureka</a:t>
            </a:r>
            <a:endParaRPr lang="en-IN" sz="2800" b="1" i="0" dirty="0">
              <a:solidFill>
                <a:srgbClr val="3D3D3D"/>
              </a:solidFill>
              <a:effectLst/>
              <a:latin typeface="Palatino"/>
            </a:endParaRPr>
          </a:p>
        </p:txBody>
      </p:sp>
      <p:sp>
        <p:nvSpPr>
          <p:cNvPr id="5" name="TextBox 4">
            <a:extLst>
              <a:ext uri="{FF2B5EF4-FFF2-40B4-BE49-F238E27FC236}">
                <a16:creationId xmlns:a16="http://schemas.microsoft.com/office/drawing/2014/main" id="{B7B30CA9-96C6-471A-8C41-6C4449316A23}"/>
              </a:ext>
            </a:extLst>
          </p:cNvPr>
          <p:cNvSpPr txBox="1"/>
          <p:nvPr/>
        </p:nvSpPr>
        <p:spPr>
          <a:xfrm>
            <a:off x="225779" y="699797"/>
            <a:ext cx="8918222" cy="2862322"/>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We use </a:t>
            </a:r>
            <a:r>
              <a:rPr lang="en-IN" b="1" i="0" dirty="0">
                <a:solidFill>
                  <a:srgbClr val="000000"/>
                </a:solidFill>
                <a:effectLst/>
                <a:latin typeface="inherit"/>
              </a:rPr>
              <a:t>Netflix Eureka</a:t>
            </a:r>
            <a:r>
              <a:rPr lang="en-IN" b="0" i="0" dirty="0">
                <a:solidFill>
                  <a:srgbClr val="000000"/>
                </a:solidFill>
                <a:effectLst/>
                <a:latin typeface="Segoe UI" panose="020B0502040204020203" pitchFamily="34" charset="0"/>
              </a:rPr>
              <a:t> to make a kind of server which can register the microservices &amp; discover them when required by the other microservice.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We call it Eureka Server or Discovery server.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Every Microservice will register into the Eureka server with a service Id and Eureka server will have information(port, IP addresses etc.) of all the microservices running as client applications.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Further, in order to implement it we create a microservice using Spring Boot project and include the below dependency mandatorily.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A service (Spring Boot Application in our case) annotated with</a:t>
            </a:r>
            <a:r>
              <a:rPr lang="en-IN" b="1" i="0" dirty="0">
                <a:solidFill>
                  <a:srgbClr val="FF0000"/>
                </a:solidFill>
                <a:effectLst/>
                <a:latin typeface="Segoe UI" panose="020B0502040204020203" pitchFamily="34" charset="0"/>
              </a:rPr>
              <a:t> @EnableEurekaServer </a:t>
            </a:r>
            <a:r>
              <a:rPr lang="en-IN" b="0" i="0" dirty="0">
                <a:solidFill>
                  <a:srgbClr val="000000"/>
                </a:solidFill>
                <a:effectLst/>
                <a:latin typeface="Segoe UI" panose="020B0502040204020203" pitchFamily="34" charset="0"/>
              </a:rPr>
              <a:t>will work as Eureka server.</a:t>
            </a:r>
            <a:endParaRPr lang="en-IN" dirty="0"/>
          </a:p>
        </p:txBody>
      </p:sp>
      <p:sp>
        <p:nvSpPr>
          <p:cNvPr id="8" name="TextBox 7">
            <a:extLst>
              <a:ext uri="{FF2B5EF4-FFF2-40B4-BE49-F238E27FC236}">
                <a16:creationId xmlns:a16="http://schemas.microsoft.com/office/drawing/2014/main" id="{1D658554-B0D4-427A-AFD5-E83D9697EDA4}"/>
              </a:ext>
            </a:extLst>
          </p:cNvPr>
          <p:cNvSpPr txBox="1"/>
          <p:nvPr/>
        </p:nvSpPr>
        <p:spPr>
          <a:xfrm>
            <a:off x="953908" y="3548113"/>
            <a:ext cx="7484535" cy="1477328"/>
          </a:xfrm>
          <a:prstGeom prst="rect">
            <a:avLst/>
          </a:prstGeom>
          <a:noFill/>
        </p:spPr>
        <p:txBody>
          <a:bodyPr wrap="square">
            <a:spAutoFit/>
          </a:bodyPr>
          <a:lstStyle/>
          <a:p>
            <a:r>
              <a:rPr lang="en-IN" dirty="0">
                <a:solidFill>
                  <a:srgbClr val="0070C0"/>
                </a:solidFill>
              </a:rPr>
              <a:t>&lt;dependency&gt;</a:t>
            </a:r>
          </a:p>
          <a:p>
            <a:r>
              <a:rPr lang="en-IN" dirty="0">
                <a:solidFill>
                  <a:srgbClr val="0070C0"/>
                </a:solidFill>
              </a:rPr>
              <a:t>&lt;!-- Eureka for service registration --&gt;</a:t>
            </a:r>
          </a:p>
          <a:p>
            <a:r>
              <a:rPr lang="en-IN" dirty="0">
                <a:solidFill>
                  <a:srgbClr val="0070C0"/>
                </a:solidFill>
              </a:rPr>
              <a:t>      &lt;</a:t>
            </a:r>
            <a:r>
              <a:rPr lang="en-IN" dirty="0" err="1">
                <a:solidFill>
                  <a:srgbClr val="0070C0"/>
                </a:solidFill>
              </a:rPr>
              <a:t>groupId</a:t>
            </a:r>
            <a:r>
              <a:rPr lang="en-IN" dirty="0">
                <a:solidFill>
                  <a:srgbClr val="0070C0"/>
                </a:solidFill>
              </a:rPr>
              <a:t>&gt;</a:t>
            </a:r>
            <a:r>
              <a:rPr lang="en-IN" dirty="0" err="1">
                <a:solidFill>
                  <a:srgbClr val="0070C0"/>
                </a:solidFill>
              </a:rPr>
              <a:t>org.springframework.cloud</a:t>
            </a:r>
            <a:r>
              <a:rPr lang="en-IN" dirty="0">
                <a:solidFill>
                  <a:srgbClr val="0070C0"/>
                </a:solidFill>
              </a:rPr>
              <a:t>&lt;/</a:t>
            </a:r>
            <a:r>
              <a:rPr lang="en-IN" dirty="0" err="1">
                <a:solidFill>
                  <a:srgbClr val="0070C0"/>
                </a:solidFill>
              </a:rPr>
              <a:t>groupId</a:t>
            </a:r>
            <a:r>
              <a:rPr lang="en-IN" dirty="0">
                <a:solidFill>
                  <a:srgbClr val="0070C0"/>
                </a:solidFill>
              </a:rPr>
              <a:t>&gt;</a:t>
            </a:r>
          </a:p>
          <a:p>
            <a:r>
              <a:rPr lang="en-IN" dirty="0">
                <a:solidFill>
                  <a:srgbClr val="0070C0"/>
                </a:solidFill>
              </a:rPr>
              <a:t>      &lt;</a:t>
            </a:r>
            <a:r>
              <a:rPr lang="en-IN" dirty="0" err="1">
                <a:solidFill>
                  <a:srgbClr val="0070C0"/>
                </a:solidFill>
              </a:rPr>
              <a:t>artifactId</a:t>
            </a:r>
            <a:r>
              <a:rPr lang="en-IN" dirty="0">
                <a:solidFill>
                  <a:srgbClr val="0070C0"/>
                </a:solidFill>
              </a:rPr>
              <a:t>&gt;spring-cloud-starter-eureka-server&lt;/</a:t>
            </a:r>
            <a:r>
              <a:rPr lang="en-IN" dirty="0" err="1">
                <a:solidFill>
                  <a:srgbClr val="0070C0"/>
                </a:solidFill>
              </a:rPr>
              <a:t>artifactId</a:t>
            </a:r>
            <a:r>
              <a:rPr lang="en-IN" dirty="0">
                <a:solidFill>
                  <a:srgbClr val="0070C0"/>
                </a:solidFill>
              </a:rPr>
              <a:t>&gt;</a:t>
            </a:r>
          </a:p>
          <a:p>
            <a:r>
              <a:rPr lang="en-IN" dirty="0">
                <a:solidFill>
                  <a:srgbClr val="0070C0"/>
                </a:solidFill>
              </a:rPr>
              <a:t>&lt;/dependency&gt;</a:t>
            </a:r>
          </a:p>
        </p:txBody>
      </p:sp>
    </p:spTree>
    <p:extLst>
      <p:ext uri="{BB962C8B-B14F-4D97-AF65-F5344CB8AC3E}">
        <p14:creationId xmlns:p14="http://schemas.microsoft.com/office/powerpoint/2010/main" val="4252758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5D4BC1-9D92-4C1B-8F9E-76AF34212D30}"/>
              </a:ext>
            </a:extLst>
          </p:cNvPr>
          <p:cNvSpPr txBox="1"/>
          <p:nvPr/>
        </p:nvSpPr>
        <p:spPr>
          <a:xfrm>
            <a:off x="564444" y="342879"/>
            <a:ext cx="7755467" cy="461665"/>
          </a:xfrm>
          <a:prstGeom prst="rect">
            <a:avLst/>
          </a:prstGeom>
          <a:noFill/>
        </p:spPr>
        <p:txBody>
          <a:bodyPr wrap="square">
            <a:spAutoFit/>
          </a:bodyPr>
          <a:lstStyle/>
          <a:p>
            <a:pPr algn="l" fontAlgn="base"/>
            <a:r>
              <a:rPr lang="en-IN" sz="2400" b="1" i="0" dirty="0">
                <a:solidFill>
                  <a:srgbClr val="000080"/>
                </a:solidFill>
                <a:effectLst/>
                <a:latin typeface="inherit"/>
              </a:rPr>
              <a:t>Apply Annotation @EnableEurekaServer at the main class</a:t>
            </a:r>
            <a:endParaRPr lang="en-IN" sz="2400" b="1" i="0" dirty="0">
              <a:solidFill>
                <a:srgbClr val="3D3D3D"/>
              </a:solidFill>
              <a:effectLst/>
              <a:latin typeface="Palatino"/>
            </a:endParaRPr>
          </a:p>
        </p:txBody>
      </p:sp>
      <p:pic>
        <p:nvPicPr>
          <p:cNvPr id="7" name="Picture 6">
            <a:extLst>
              <a:ext uri="{FF2B5EF4-FFF2-40B4-BE49-F238E27FC236}">
                <a16:creationId xmlns:a16="http://schemas.microsoft.com/office/drawing/2014/main" id="{99898F71-F323-4B53-94F2-1C464836CD94}"/>
              </a:ext>
            </a:extLst>
          </p:cNvPr>
          <p:cNvPicPr>
            <a:picLocks noChangeAspect="1"/>
          </p:cNvPicPr>
          <p:nvPr/>
        </p:nvPicPr>
        <p:blipFill>
          <a:blip r:embed="rId2"/>
          <a:stretch>
            <a:fillRect/>
          </a:stretch>
        </p:blipFill>
        <p:spPr>
          <a:xfrm>
            <a:off x="1148376" y="1199391"/>
            <a:ext cx="6373114" cy="3286584"/>
          </a:xfrm>
          <a:prstGeom prst="rect">
            <a:avLst/>
          </a:prstGeom>
        </p:spPr>
      </p:pic>
    </p:spTree>
    <p:extLst>
      <p:ext uri="{BB962C8B-B14F-4D97-AF65-F5344CB8AC3E}">
        <p14:creationId xmlns:p14="http://schemas.microsoft.com/office/powerpoint/2010/main" val="143221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8EC29D-259A-4FCC-80DD-B2BEE766C5B6}"/>
              </a:ext>
            </a:extLst>
          </p:cNvPr>
          <p:cNvSpPr txBox="1"/>
          <p:nvPr/>
        </p:nvSpPr>
        <p:spPr>
          <a:xfrm>
            <a:off x="2116667" y="386012"/>
            <a:ext cx="4572000" cy="461665"/>
          </a:xfrm>
          <a:prstGeom prst="rect">
            <a:avLst/>
          </a:prstGeom>
          <a:noFill/>
        </p:spPr>
        <p:txBody>
          <a:bodyPr wrap="square">
            <a:spAutoFit/>
          </a:bodyPr>
          <a:lstStyle/>
          <a:p>
            <a:pPr algn="ctr" fontAlgn="base"/>
            <a:r>
              <a:rPr lang="en-IN" sz="2400" b="1" i="0" dirty="0">
                <a:solidFill>
                  <a:srgbClr val="000080"/>
                </a:solidFill>
                <a:effectLst/>
                <a:latin typeface="inherit"/>
              </a:rPr>
              <a:t>Modify </a:t>
            </a:r>
            <a:r>
              <a:rPr lang="en-IN" sz="2400" b="1" i="0" dirty="0" err="1">
                <a:solidFill>
                  <a:srgbClr val="000080"/>
                </a:solidFill>
                <a:effectLst/>
                <a:latin typeface="inherit"/>
              </a:rPr>
              <a:t>application.properties</a:t>
            </a:r>
            <a:r>
              <a:rPr lang="en-IN" sz="2400" b="1" i="0" dirty="0">
                <a:solidFill>
                  <a:srgbClr val="000080"/>
                </a:solidFill>
                <a:effectLst/>
                <a:latin typeface="inherit"/>
              </a:rPr>
              <a:t> file</a:t>
            </a:r>
            <a:endParaRPr lang="en-IN" sz="2400" b="1" i="0" dirty="0">
              <a:solidFill>
                <a:srgbClr val="3D3D3D"/>
              </a:solidFill>
              <a:effectLst/>
              <a:latin typeface="Palatino"/>
            </a:endParaRPr>
          </a:p>
        </p:txBody>
      </p:sp>
      <p:pic>
        <p:nvPicPr>
          <p:cNvPr id="5" name="Picture 4">
            <a:extLst>
              <a:ext uri="{FF2B5EF4-FFF2-40B4-BE49-F238E27FC236}">
                <a16:creationId xmlns:a16="http://schemas.microsoft.com/office/drawing/2014/main" id="{1B939C5C-82EC-4B89-A8FC-82EE8D03ACAE}"/>
              </a:ext>
            </a:extLst>
          </p:cNvPr>
          <p:cNvPicPr>
            <a:picLocks noChangeAspect="1"/>
          </p:cNvPicPr>
          <p:nvPr/>
        </p:nvPicPr>
        <p:blipFill>
          <a:blip r:embed="rId2"/>
          <a:stretch>
            <a:fillRect/>
          </a:stretch>
        </p:blipFill>
        <p:spPr>
          <a:xfrm>
            <a:off x="2460911" y="1007272"/>
            <a:ext cx="3477110" cy="1209844"/>
          </a:xfrm>
          <a:prstGeom prst="rect">
            <a:avLst/>
          </a:prstGeom>
        </p:spPr>
      </p:pic>
      <p:sp>
        <p:nvSpPr>
          <p:cNvPr id="7" name="TextBox 6">
            <a:extLst>
              <a:ext uri="{FF2B5EF4-FFF2-40B4-BE49-F238E27FC236}">
                <a16:creationId xmlns:a16="http://schemas.microsoft.com/office/drawing/2014/main" id="{A261A57E-EB23-4C26-9AFE-4873E5047FD5}"/>
              </a:ext>
            </a:extLst>
          </p:cNvPr>
          <p:cNvSpPr txBox="1"/>
          <p:nvPr/>
        </p:nvSpPr>
        <p:spPr>
          <a:xfrm>
            <a:off x="564444" y="2571750"/>
            <a:ext cx="8015112" cy="2031325"/>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Include ‘</a:t>
            </a:r>
            <a:r>
              <a:rPr lang="en-IN" b="1" dirty="0" err="1">
                <a:solidFill>
                  <a:srgbClr val="000080"/>
                </a:solidFill>
                <a:latin typeface="inherit"/>
              </a:rPr>
              <a:t>eureka.client.register</a:t>
            </a:r>
            <a:r>
              <a:rPr lang="en-IN" b="1" dirty="0">
                <a:solidFill>
                  <a:srgbClr val="000080"/>
                </a:solidFill>
                <a:latin typeface="inherit"/>
              </a:rPr>
              <a:t>-with-eureka=false’ </a:t>
            </a:r>
            <a:r>
              <a:rPr lang="en-IN" b="0" i="0" dirty="0">
                <a:solidFill>
                  <a:srgbClr val="000000"/>
                </a:solidFill>
                <a:effectLst/>
                <a:latin typeface="Segoe UI" panose="020B0502040204020203" pitchFamily="34" charset="0"/>
              </a:rPr>
              <a:t>for one time only in case of Eureka server as Eureka Server itself can’t be registered.</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Eureka server will never try to fetch registry as it is itself having a registry. </a:t>
            </a:r>
          </a:p>
          <a:p>
            <a:pPr marL="285750" indent="-285750">
              <a:buFont typeface="Arial" panose="020B0604020202020204" pitchFamily="34" charset="0"/>
              <a:buChar char="•"/>
            </a:pPr>
            <a:r>
              <a:rPr lang="en-IN" b="1" i="0" dirty="0" err="1">
                <a:solidFill>
                  <a:srgbClr val="000080"/>
                </a:solidFill>
                <a:effectLst/>
                <a:latin typeface="inherit"/>
              </a:rPr>
              <a:t>eureka.client.fetch</a:t>
            </a:r>
            <a:r>
              <a:rPr lang="en-IN" b="1" i="0" dirty="0">
                <a:solidFill>
                  <a:srgbClr val="000080"/>
                </a:solidFill>
                <a:effectLst/>
                <a:latin typeface="inherit"/>
              </a:rPr>
              <a:t>-registry=false</a:t>
            </a:r>
            <a:endParaRPr lang="en-IN" b="1" i="0" dirty="0">
              <a:solidFill>
                <a:srgbClr val="3D3D3D"/>
              </a:solidFill>
              <a:effectLst/>
              <a:latin typeface="Palatino"/>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This property indicates that Eureka Server is supported to fetch instance details of microservice to make intra-communication between microservices happen. </a:t>
            </a:r>
            <a:endParaRPr lang="en-IN" dirty="0"/>
          </a:p>
        </p:txBody>
      </p:sp>
    </p:spTree>
    <p:extLst>
      <p:ext uri="{BB962C8B-B14F-4D97-AF65-F5344CB8AC3E}">
        <p14:creationId xmlns:p14="http://schemas.microsoft.com/office/powerpoint/2010/main" val="316969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E6CED3-48C5-46A4-BD8E-6AD1B901F752}"/>
              </a:ext>
            </a:extLst>
          </p:cNvPr>
          <p:cNvSpPr txBox="1"/>
          <p:nvPr/>
        </p:nvSpPr>
        <p:spPr>
          <a:xfrm>
            <a:off x="2178754" y="200842"/>
            <a:ext cx="4572000" cy="461665"/>
          </a:xfrm>
          <a:prstGeom prst="rect">
            <a:avLst/>
          </a:prstGeom>
          <a:noFill/>
        </p:spPr>
        <p:txBody>
          <a:bodyPr wrap="square">
            <a:spAutoFit/>
          </a:bodyPr>
          <a:lstStyle/>
          <a:p>
            <a:pPr algn="ctr"/>
            <a:r>
              <a:rPr lang="en-IN" sz="2400" b="1" i="0" dirty="0">
                <a:solidFill>
                  <a:srgbClr val="002060"/>
                </a:solidFill>
                <a:effectLst/>
                <a:latin typeface="Calibri" panose="020F0502020204030204" pitchFamily="34" charset="0"/>
              </a:rPr>
              <a:t>Running Eureka Server</a:t>
            </a:r>
            <a:endParaRPr lang="en-IN" sz="2400" dirty="0">
              <a:solidFill>
                <a:srgbClr val="002060"/>
              </a:solidFill>
            </a:endParaRPr>
          </a:p>
        </p:txBody>
      </p:sp>
      <p:sp>
        <p:nvSpPr>
          <p:cNvPr id="7" name="TextBox 6">
            <a:extLst>
              <a:ext uri="{FF2B5EF4-FFF2-40B4-BE49-F238E27FC236}">
                <a16:creationId xmlns:a16="http://schemas.microsoft.com/office/drawing/2014/main" id="{B25BBDEA-5ED9-44EE-B03B-E7FF8A236182}"/>
              </a:ext>
            </a:extLst>
          </p:cNvPr>
          <p:cNvSpPr txBox="1"/>
          <p:nvPr/>
        </p:nvSpPr>
        <p:spPr>
          <a:xfrm>
            <a:off x="316089" y="700586"/>
            <a:ext cx="8297333" cy="646331"/>
          </a:xfrm>
          <a:prstGeom prst="rect">
            <a:avLst/>
          </a:prstGeom>
          <a:noFill/>
        </p:spPr>
        <p:txBody>
          <a:bodyPr wrap="square">
            <a:spAutoFit/>
          </a:bodyPr>
          <a:lstStyle/>
          <a:p>
            <a:pPr marL="285750" indent="-285750">
              <a:buFont typeface="Arial" panose="020B0604020202020204" pitchFamily="34" charset="0"/>
              <a:buChar char="•"/>
            </a:pPr>
            <a:r>
              <a:rPr lang="en-IN" dirty="0"/>
              <a:t>You can see the Eureka Server console by accessing </a:t>
            </a:r>
          </a:p>
          <a:p>
            <a:r>
              <a:rPr lang="en-IN" dirty="0"/>
              <a:t>	</a:t>
            </a:r>
            <a:r>
              <a:rPr lang="en-IN" b="1" dirty="0">
                <a:solidFill>
                  <a:srgbClr val="FF0000"/>
                </a:solidFill>
              </a:rPr>
              <a:t>URL- http://localhost:8761/</a:t>
            </a:r>
          </a:p>
        </p:txBody>
      </p:sp>
      <p:pic>
        <p:nvPicPr>
          <p:cNvPr id="8" name="Picture 7">
            <a:extLst>
              <a:ext uri="{FF2B5EF4-FFF2-40B4-BE49-F238E27FC236}">
                <a16:creationId xmlns:a16="http://schemas.microsoft.com/office/drawing/2014/main" id="{0FEAEA2F-F906-403A-A993-0AB6DD4F66B6}"/>
              </a:ext>
            </a:extLst>
          </p:cNvPr>
          <p:cNvPicPr>
            <a:picLocks noChangeAspect="1"/>
          </p:cNvPicPr>
          <p:nvPr/>
        </p:nvPicPr>
        <p:blipFill>
          <a:blip r:embed="rId2"/>
          <a:stretch>
            <a:fillRect/>
          </a:stretch>
        </p:blipFill>
        <p:spPr>
          <a:xfrm>
            <a:off x="835378" y="1384996"/>
            <a:ext cx="7337778" cy="3598773"/>
          </a:xfrm>
          <a:prstGeom prst="rect">
            <a:avLst/>
          </a:prstGeom>
        </p:spPr>
      </p:pic>
    </p:spTree>
    <p:extLst>
      <p:ext uri="{BB962C8B-B14F-4D97-AF65-F5344CB8AC3E}">
        <p14:creationId xmlns:p14="http://schemas.microsoft.com/office/powerpoint/2010/main" val="4254904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B756A9-8D94-45F6-A657-D768EA6568DD}"/>
              </a:ext>
            </a:extLst>
          </p:cNvPr>
          <p:cNvSpPr txBox="1"/>
          <p:nvPr/>
        </p:nvSpPr>
        <p:spPr>
          <a:xfrm>
            <a:off x="1490133" y="312045"/>
            <a:ext cx="6434667" cy="461665"/>
          </a:xfrm>
          <a:prstGeom prst="rect">
            <a:avLst/>
          </a:prstGeom>
          <a:noFill/>
        </p:spPr>
        <p:txBody>
          <a:bodyPr wrap="square">
            <a:spAutoFit/>
          </a:bodyPr>
          <a:lstStyle/>
          <a:p>
            <a:pPr algn="l" fontAlgn="base"/>
            <a:r>
              <a:rPr lang="en-IN" sz="2400" b="1" i="0" dirty="0">
                <a:solidFill>
                  <a:srgbClr val="000080"/>
                </a:solidFill>
                <a:effectLst/>
                <a:latin typeface="inherit"/>
              </a:rPr>
              <a:t>What is Microservices Intra-communication?</a:t>
            </a:r>
            <a:endParaRPr lang="en-IN" sz="2400" b="1" i="0" dirty="0">
              <a:solidFill>
                <a:srgbClr val="3D3D3D"/>
              </a:solidFill>
              <a:effectLst/>
              <a:latin typeface="Palatino"/>
            </a:endParaRPr>
          </a:p>
        </p:txBody>
      </p:sp>
      <p:graphicFrame>
        <p:nvGraphicFramePr>
          <p:cNvPr id="8" name="Diagram 7">
            <a:extLst>
              <a:ext uri="{FF2B5EF4-FFF2-40B4-BE49-F238E27FC236}">
                <a16:creationId xmlns:a16="http://schemas.microsoft.com/office/drawing/2014/main" id="{20C8A1B5-11F0-4FCF-9C4E-DAC7414E962B}"/>
              </a:ext>
            </a:extLst>
          </p:cNvPr>
          <p:cNvGraphicFramePr/>
          <p:nvPr>
            <p:extLst>
              <p:ext uri="{D42A27DB-BD31-4B8C-83A1-F6EECF244321}">
                <p14:modId xmlns:p14="http://schemas.microsoft.com/office/powerpoint/2010/main" val="53926774"/>
              </p:ext>
            </p:extLst>
          </p:nvPr>
        </p:nvGraphicFramePr>
        <p:xfrm>
          <a:off x="632178" y="1002089"/>
          <a:ext cx="7721600" cy="3457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8417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7B6A8-CBBB-467F-B7C7-D56187A163E1}"/>
              </a:ext>
            </a:extLst>
          </p:cNvPr>
          <p:cNvSpPr txBox="1"/>
          <p:nvPr/>
        </p:nvSpPr>
        <p:spPr>
          <a:xfrm>
            <a:off x="1343378" y="199156"/>
            <a:ext cx="6197600" cy="523220"/>
          </a:xfrm>
          <a:prstGeom prst="rect">
            <a:avLst/>
          </a:prstGeom>
          <a:noFill/>
        </p:spPr>
        <p:txBody>
          <a:bodyPr wrap="square">
            <a:spAutoFit/>
          </a:bodyPr>
          <a:lstStyle/>
          <a:p>
            <a:pPr algn="ctr" fontAlgn="base"/>
            <a:r>
              <a:rPr lang="en-IN" sz="2800" b="1" dirty="0">
                <a:solidFill>
                  <a:srgbClr val="000080"/>
                </a:solidFill>
                <a:latin typeface="inherit"/>
              </a:rPr>
              <a:t>Micro Services Clients</a:t>
            </a:r>
            <a:endParaRPr lang="en-IN" sz="2800" b="1" i="0" dirty="0">
              <a:solidFill>
                <a:srgbClr val="3D3D3D"/>
              </a:solidFill>
              <a:effectLst/>
              <a:latin typeface="Palatino"/>
            </a:endParaRPr>
          </a:p>
        </p:txBody>
      </p:sp>
      <p:sp>
        <p:nvSpPr>
          <p:cNvPr id="11" name="TextBox 10">
            <a:extLst>
              <a:ext uri="{FF2B5EF4-FFF2-40B4-BE49-F238E27FC236}">
                <a16:creationId xmlns:a16="http://schemas.microsoft.com/office/drawing/2014/main" id="{E573F3A6-5A72-488D-B7B8-46197A362A25}"/>
              </a:ext>
            </a:extLst>
          </p:cNvPr>
          <p:cNvSpPr txBox="1"/>
          <p:nvPr/>
        </p:nvSpPr>
        <p:spPr>
          <a:xfrm>
            <a:off x="174978" y="1151954"/>
            <a:ext cx="8573911" cy="2585323"/>
          </a:xfrm>
          <a:prstGeom prst="rect">
            <a:avLst/>
          </a:prstGeom>
          <a:noFill/>
        </p:spPr>
        <p:txBody>
          <a:bodyPr wrap="square">
            <a:spAutoFit/>
          </a:bodyPr>
          <a:lstStyle/>
          <a:p>
            <a:pPr marL="285750" indent="-285750">
              <a:buFont typeface="Arial" panose="020B0604020202020204" pitchFamily="34" charset="0"/>
              <a:buChar char="•"/>
            </a:pPr>
            <a:r>
              <a:rPr lang="en-IN" b="1" i="0" dirty="0" err="1">
                <a:solidFill>
                  <a:srgbClr val="FF0000"/>
                </a:solidFill>
                <a:effectLst/>
                <a:latin typeface="inherit"/>
              </a:rPr>
              <a:t>DiscoveryClient</a:t>
            </a:r>
            <a:r>
              <a:rPr lang="en-IN" b="0" i="0" dirty="0">
                <a:solidFill>
                  <a:srgbClr val="FF0000"/>
                </a:solidFill>
                <a:effectLst/>
                <a:latin typeface="Segoe UI" panose="020B0502040204020203" pitchFamily="34" charset="0"/>
              </a:rPr>
              <a:t> (Legacy client) : </a:t>
            </a:r>
          </a:p>
          <a:p>
            <a:endParaRPr lang="en-IN" b="0" i="0" dirty="0">
              <a:solidFill>
                <a:srgbClr val="FF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This is a basic client. </a:t>
            </a:r>
          </a:p>
          <a:p>
            <a:pPr marL="285750" indent="-285750">
              <a:buFont typeface="Arial" panose="020B0604020202020204" pitchFamily="34" charset="0"/>
              <a:buChar char="•"/>
            </a:pPr>
            <a:r>
              <a:rPr lang="en-IN" dirty="0">
                <a:solidFill>
                  <a:srgbClr val="000000"/>
                </a:solidFill>
                <a:latin typeface="Segoe UI" panose="020B0502040204020203" pitchFamily="34" charset="0"/>
              </a:rPr>
              <a:t>We register a Microservice in Netflix Eureka Server using Eureka Client.</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It supports fetching Service Instances from Eureka server based on Service Id as List type.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Developer has to choose one instance with less load factor manually (no auto-balance concept supported) from the list of Service Instances.</a:t>
            </a:r>
          </a:p>
          <a:p>
            <a:pPr marL="285750" indent="-285750">
              <a:buFont typeface="Arial" panose="020B0604020202020204" pitchFamily="34" charset="0"/>
              <a:buChar char="•"/>
            </a:pPr>
            <a:endParaRPr lang="en-IN"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803017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024594-6649-4F6D-B93C-A5D60FA69985}"/>
              </a:ext>
            </a:extLst>
          </p:cNvPr>
          <p:cNvSpPr txBox="1"/>
          <p:nvPr/>
        </p:nvSpPr>
        <p:spPr>
          <a:xfrm>
            <a:off x="524934" y="215415"/>
            <a:ext cx="7947378" cy="461665"/>
          </a:xfrm>
          <a:prstGeom prst="rect">
            <a:avLst/>
          </a:prstGeom>
          <a:noFill/>
        </p:spPr>
        <p:txBody>
          <a:bodyPr wrap="square">
            <a:spAutoFit/>
          </a:bodyPr>
          <a:lstStyle/>
          <a:p>
            <a:pPr algn="ctr" fontAlgn="base"/>
            <a:r>
              <a:rPr lang="en-IN" sz="2400" b="1" i="0" dirty="0">
                <a:solidFill>
                  <a:srgbClr val="000080"/>
                </a:solidFill>
                <a:effectLst/>
                <a:latin typeface="inherit"/>
              </a:rPr>
              <a:t>Apply Annotation @EnableEurekaClient at the main class</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2BFACA2F-E9D8-442A-92A5-355DD346D366}"/>
              </a:ext>
            </a:extLst>
          </p:cNvPr>
          <p:cNvSpPr txBox="1"/>
          <p:nvPr/>
        </p:nvSpPr>
        <p:spPr>
          <a:xfrm>
            <a:off x="536222" y="822698"/>
            <a:ext cx="8291689" cy="923330"/>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In order to make your application/microservice acts as a Eureka discovery client, you need to apply </a:t>
            </a:r>
            <a:r>
              <a:rPr lang="en-IN" b="1" i="0" dirty="0">
                <a:solidFill>
                  <a:srgbClr val="FF0000"/>
                </a:solidFill>
                <a:effectLst/>
                <a:latin typeface="Segoe UI" panose="020B0502040204020203" pitchFamily="34" charset="0"/>
              </a:rPr>
              <a:t>@EnableEurekaClient </a:t>
            </a:r>
            <a:r>
              <a:rPr lang="en-IN" b="0" i="0" dirty="0">
                <a:solidFill>
                  <a:srgbClr val="000000"/>
                </a:solidFill>
                <a:effectLst/>
                <a:latin typeface="Segoe UI" panose="020B0502040204020203" pitchFamily="34" charset="0"/>
              </a:rPr>
              <a:t>at the main class of your application.</a:t>
            </a:r>
            <a:endParaRPr lang="en-IN" dirty="0"/>
          </a:p>
        </p:txBody>
      </p:sp>
      <p:pic>
        <p:nvPicPr>
          <p:cNvPr id="7" name="Picture 6">
            <a:extLst>
              <a:ext uri="{FF2B5EF4-FFF2-40B4-BE49-F238E27FC236}">
                <a16:creationId xmlns:a16="http://schemas.microsoft.com/office/drawing/2014/main" id="{2D371BF0-66B4-4651-991E-B0241A7B29BF}"/>
              </a:ext>
            </a:extLst>
          </p:cNvPr>
          <p:cNvPicPr>
            <a:picLocks noChangeAspect="1"/>
          </p:cNvPicPr>
          <p:nvPr/>
        </p:nvPicPr>
        <p:blipFill rotWithShape="1">
          <a:blip r:embed="rId2"/>
          <a:srcRect t="31757"/>
          <a:stretch/>
        </p:blipFill>
        <p:spPr>
          <a:xfrm>
            <a:off x="2353733" y="1603022"/>
            <a:ext cx="5782482" cy="2151858"/>
          </a:xfrm>
          <a:prstGeom prst="rect">
            <a:avLst/>
          </a:prstGeom>
        </p:spPr>
      </p:pic>
      <p:sp>
        <p:nvSpPr>
          <p:cNvPr id="9" name="TextBox 8">
            <a:extLst>
              <a:ext uri="{FF2B5EF4-FFF2-40B4-BE49-F238E27FC236}">
                <a16:creationId xmlns:a16="http://schemas.microsoft.com/office/drawing/2014/main" id="{F68A24D4-2476-4238-A5C9-8509D9AA00E9}"/>
              </a:ext>
            </a:extLst>
          </p:cNvPr>
          <p:cNvSpPr txBox="1"/>
          <p:nvPr/>
        </p:nvSpPr>
        <p:spPr>
          <a:xfrm>
            <a:off x="378177" y="3720637"/>
            <a:ext cx="8607778" cy="1200329"/>
          </a:xfrm>
          <a:prstGeom prst="rect">
            <a:avLst/>
          </a:prstGeom>
          <a:solidFill>
            <a:schemeClr val="accent1">
              <a:lumMod val="20000"/>
              <a:lumOff val="80000"/>
            </a:schemeClr>
          </a:solidFill>
        </p:spPr>
        <p:txBody>
          <a:bodyPr wrap="square">
            <a:spAutoFit/>
          </a:bodyPr>
          <a:lstStyle/>
          <a:p>
            <a:pPr algn="l"/>
            <a:r>
              <a:rPr lang="en-IN" sz="1800" dirty="0">
                <a:solidFill>
                  <a:srgbClr val="008080"/>
                </a:solidFill>
                <a:latin typeface="Consolas" panose="020B0609020204030204" pitchFamily="49" charset="0"/>
              </a:rPr>
              <a:t>&lt;</a:t>
            </a:r>
            <a:r>
              <a:rPr lang="en-IN" sz="1800" dirty="0">
                <a:solidFill>
                  <a:srgbClr val="3F7F7F"/>
                </a:solidFill>
                <a:latin typeface="Consolas" panose="020B0609020204030204" pitchFamily="49" charset="0"/>
              </a:rPr>
              <a:t>dependency</a:t>
            </a:r>
            <a:r>
              <a:rPr lang="en-IN" sz="1800" dirty="0">
                <a:solidFill>
                  <a:srgbClr val="008080"/>
                </a:solidFill>
                <a:latin typeface="Consolas" panose="020B0609020204030204" pitchFamily="49" charset="0"/>
              </a:rPr>
              <a:t>&gt;</a:t>
            </a:r>
          </a:p>
          <a:p>
            <a:pPr algn="l"/>
            <a:r>
              <a:rPr lang="en-IN" sz="1800" dirty="0">
                <a:solidFill>
                  <a:srgbClr val="008080"/>
                </a:solidFill>
                <a:latin typeface="Consolas" panose="020B0609020204030204" pitchFamily="49" charset="0"/>
              </a:rPr>
              <a:t>&lt;</a:t>
            </a:r>
            <a:r>
              <a:rPr lang="en-IN" sz="1800" dirty="0" err="1">
                <a:solidFill>
                  <a:srgbClr val="3F7F7F"/>
                </a:solidFill>
                <a:latin typeface="Consolas" panose="020B0609020204030204" pitchFamily="49" charset="0"/>
              </a:rPr>
              <a:t>groupId</a:t>
            </a:r>
            <a:r>
              <a:rPr lang="en-IN" sz="1800" dirty="0">
                <a:solidFill>
                  <a:srgbClr val="008080"/>
                </a:solidFill>
                <a:latin typeface="Consolas" panose="020B0609020204030204" pitchFamily="49" charset="0"/>
              </a:rPr>
              <a:t>&gt;</a:t>
            </a:r>
            <a:r>
              <a:rPr lang="en-IN" sz="1800" dirty="0" err="1">
                <a:solidFill>
                  <a:srgbClr val="000000"/>
                </a:solidFill>
                <a:latin typeface="Consolas" panose="020B0609020204030204" pitchFamily="49" charset="0"/>
              </a:rPr>
              <a:t>org.springframework.cloud</a:t>
            </a:r>
            <a:r>
              <a:rPr lang="en-IN" sz="1800" dirty="0">
                <a:solidFill>
                  <a:srgbClr val="008080"/>
                </a:solidFill>
                <a:latin typeface="Consolas" panose="020B0609020204030204" pitchFamily="49" charset="0"/>
              </a:rPr>
              <a:t>&lt;/</a:t>
            </a:r>
            <a:r>
              <a:rPr lang="en-IN" sz="1800" dirty="0" err="1">
                <a:solidFill>
                  <a:srgbClr val="3F7F7F"/>
                </a:solidFill>
                <a:latin typeface="Consolas" panose="020B0609020204030204" pitchFamily="49" charset="0"/>
              </a:rPr>
              <a:t>groupId</a:t>
            </a:r>
            <a:r>
              <a:rPr lang="en-IN" sz="1800" dirty="0">
                <a:solidFill>
                  <a:srgbClr val="008080"/>
                </a:solidFill>
                <a:latin typeface="Consolas" panose="020B0609020204030204" pitchFamily="49" charset="0"/>
              </a:rPr>
              <a:t>&gt;</a:t>
            </a:r>
          </a:p>
          <a:p>
            <a:pPr algn="l"/>
            <a:r>
              <a:rPr lang="en-IN" sz="1800" dirty="0">
                <a:solidFill>
                  <a:srgbClr val="008080"/>
                </a:solidFill>
                <a:latin typeface="Consolas" panose="020B0609020204030204" pitchFamily="49" charset="0"/>
              </a:rPr>
              <a:t>&lt;</a:t>
            </a:r>
            <a:r>
              <a:rPr lang="en-IN" sz="1800" dirty="0" err="1">
                <a:solidFill>
                  <a:srgbClr val="3F7F7F"/>
                </a:solidFill>
                <a:latin typeface="Consolas" panose="020B0609020204030204" pitchFamily="49" charset="0"/>
              </a:rPr>
              <a:t>artifactId</a:t>
            </a:r>
            <a:r>
              <a:rPr lang="en-IN" sz="1800" dirty="0">
                <a:solidFill>
                  <a:srgbClr val="008080"/>
                </a:solidFill>
                <a:latin typeface="Consolas" panose="020B0609020204030204" pitchFamily="49" charset="0"/>
              </a:rPr>
              <a:t>&gt;</a:t>
            </a:r>
            <a:r>
              <a:rPr lang="en-IN" sz="1800" dirty="0">
                <a:solidFill>
                  <a:srgbClr val="000000"/>
                </a:solidFill>
                <a:latin typeface="Consolas" panose="020B0609020204030204" pitchFamily="49" charset="0"/>
              </a:rPr>
              <a:t>spring-cloud-starter-</a:t>
            </a:r>
            <a:r>
              <a:rPr lang="en-IN" sz="1800" dirty="0" err="1">
                <a:solidFill>
                  <a:srgbClr val="000000"/>
                </a:solidFill>
                <a:latin typeface="Consolas" panose="020B0609020204030204" pitchFamily="49" charset="0"/>
              </a:rPr>
              <a:t>netflix</a:t>
            </a:r>
            <a:r>
              <a:rPr lang="en-IN" sz="1800" dirty="0">
                <a:solidFill>
                  <a:srgbClr val="000000"/>
                </a:solidFill>
                <a:latin typeface="Consolas" panose="020B0609020204030204" pitchFamily="49" charset="0"/>
              </a:rPr>
              <a:t>-eureka-client</a:t>
            </a:r>
            <a:r>
              <a:rPr lang="en-IN" sz="1800" dirty="0">
                <a:solidFill>
                  <a:srgbClr val="008080"/>
                </a:solidFill>
                <a:latin typeface="Consolas" panose="020B0609020204030204" pitchFamily="49" charset="0"/>
              </a:rPr>
              <a:t>&lt;/</a:t>
            </a:r>
            <a:r>
              <a:rPr lang="en-IN" sz="1800" dirty="0" err="1">
                <a:solidFill>
                  <a:srgbClr val="3F7F7F"/>
                </a:solidFill>
                <a:latin typeface="Consolas" panose="020B0609020204030204" pitchFamily="49" charset="0"/>
              </a:rPr>
              <a:t>artifactId</a:t>
            </a:r>
            <a:r>
              <a:rPr lang="en-IN" sz="1800" dirty="0">
                <a:solidFill>
                  <a:srgbClr val="008080"/>
                </a:solidFill>
                <a:latin typeface="Consolas" panose="020B0609020204030204" pitchFamily="49" charset="0"/>
              </a:rPr>
              <a:t>&gt;</a:t>
            </a:r>
          </a:p>
          <a:p>
            <a:pPr algn="l"/>
            <a:r>
              <a:rPr lang="en-IN" sz="1800" dirty="0">
                <a:solidFill>
                  <a:srgbClr val="008080"/>
                </a:solidFill>
                <a:latin typeface="Consolas" panose="020B0609020204030204" pitchFamily="49" charset="0"/>
              </a:rPr>
              <a:t>&lt;/</a:t>
            </a:r>
            <a:r>
              <a:rPr lang="en-IN" sz="1800" dirty="0">
                <a:solidFill>
                  <a:srgbClr val="3F7F7F"/>
                </a:solidFill>
                <a:latin typeface="Consolas" panose="020B0609020204030204" pitchFamily="49" charset="0"/>
              </a:rPr>
              <a:t>dependency</a:t>
            </a:r>
            <a:r>
              <a:rPr lang="en-IN" sz="1800" dirty="0">
                <a:solidFill>
                  <a:srgbClr val="008080"/>
                </a:solidFill>
                <a:latin typeface="Consolas" panose="020B0609020204030204" pitchFamily="49" charset="0"/>
              </a:rPr>
              <a:t>&gt;</a:t>
            </a:r>
            <a:endParaRPr lang="en-IN" dirty="0"/>
          </a:p>
        </p:txBody>
      </p:sp>
    </p:spTree>
    <p:extLst>
      <p:ext uri="{BB962C8B-B14F-4D97-AF65-F5344CB8AC3E}">
        <p14:creationId xmlns:p14="http://schemas.microsoft.com/office/powerpoint/2010/main" val="335926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6D73A2-BBBA-4B15-88ED-B7421B546CA5}"/>
              </a:ext>
            </a:extLst>
          </p:cNvPr>
          <p:cNvSpPr txBox="1"/>
          <p:nvPr/>
        </p:nvSpPr>
        <p:spPr>
          <a:xfrm>
            <a:off x="2286000" y="341866"/>
            <a:ext cx="4572000" cy="461665"/>
          </a:xfrm>
          <a:prstGeom prst="rect">
            <a:avLst/>
          </a:prstGeom>
          <a:noFill/>
        </p:spPr>
        <p:txBody>
          <a:bodyPr wrap="square">
            <a:spAutoFit/>
          </a:bodyPr>
          <a:lstStyle/>
          <a:p>
            <a:pPr algn="l" fontAlgn="base"/>
            <a:r>
              <a:rPr lang="en-IN" sz="2400" b="1" i="0" dirty="0">
                <a:solidFill>
                  <a:srgbClr val="000080"/>
                </a:solidFill>
                <a:effectLst/>
                <a:latin typeface="inherit"/>
              </a:rPr>
              <a:t>Modify </a:t>
            </a:r>
            <a:r>
              <a:rPr lang="en-IN" sz="2400" b="1" i="0" dirty="0" err="1">
                <a:solidFill>
                  <a:srgbClr val="000080"/>
                </a:solidFill>
                <a:effectLst/>
                <a:latin typeface="inherit"/>
              </a:rPr>
              <a:t>application.properties</a:t>
            </a:r>
            <a:r>
              <a:rPr lang="en-IN" sz="2400" b="1" i="0" dirty="0">
                <a:solidFill>
                  <a:srgbClr val="000080"/>
                </a:solidFill>
                <a:effectLst/>
                <a:latin typeface="inherit"/>
              </a:rPr>
              <a:t> file</a:t>
            </a:r>
            <a:endParaRPr lang="en-IN" sz="2400" b="1" i="0" dirty="0">
              <a:solidFill>
                <a:srgbClr val="3D3D3D"/>
              </a:solidFill>
              <a:effectLst/>
              <a:latin typeface="Palatino"/>
            </a:endParaRPr>
          </a:p>
        </p:txBody>
      </p:sp>
      <p:pic>
        <p:nvPicPr>
          <p:cNvPr id="5" name="Picture 4">
            <a:extLst>
              <a:ext uri="{FF2B5EF4-FFF2-40B4-BE49-F238E27FC236}">
                <a16:creationId xmlns:a16="http://schemas.microsoft.com/office/drawing/2014/main" id="{AA729FDD-EE1E-498C-BF2C-71F464D3C7E0}"/>
              </a:ext>
            </a:extLst>
          </p:cNvPr>
          <p:cNvPicPr>
            <a:picLocks noChangeAspect="1"/>
          </p:cNvPicPr>
          <p:nvPr/>
        </p:nvPicPr>
        <p:blipFill>
          <a:blip r:embed="rId2"/>
          <a:stretch>
            <a:fillRect/>
          </a:stretch>
        </p:blipFill>
        <p:spPr>
          <a:xfrm>
            <a:off x="832915" y="1151468"/>
            <a:ext cx="7478169" cy="3239910"/>
          </a:xfrm>
          <a:prstGeom prst="rect">
            <a:avLst/>
          </a:prstGeom>
        </p:spPr>
      </p:pic>
    </p:spTree>
    <p:extLst>
      <p:ext uri="{BB962C8B-B14F-4D97-AF65-F5344CB8AC3E}">
        <p14:creationId xmlns:p14="http://schemas.microsoft.com/office/powerpoint/2010/main" val="29300845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60D52-6A59-4634-9DB0-8F7270616071}"/>
              </a:ext>
            </a:extLst>
          </p:cNvPr>
          <p:cNvSpPr txBox="1"/>
          <p:nvPr/>
        </p:nvSpPr>
        <p:spPr>
          <a:xfrm>
            <a:off x="818444" y="241278"/>
            <a:ext cx="7507111" cy="461665"/>
          </a:xfrm>
          <a:prstGeom prst="rect">
            <a:avLst/>
          </a:prstGeom>
          <a:noFill/>
        </p:spPr>
        <p:txBody>
          <a:bodyPr wrap="square">
            <a:spAutoFit/>
          </a:bodyPr>
          <a:lstStyle/>
          <a:p>
            <a:pPr algn="ctr"/>
            <a:r>
              <a:rPr lang="en-IN" sz="2400" b="1" i="0" dirty="0">
                <a:solidFill>
                  <a:srgbClr val="002060"/>
                </a:solidFill>
                <a:effectLst/>
                <a:latin typeface="Calibri" panose="020F0502020204030204" pitchFamily="34" charset="0"/>
              </a:rPr>
              <a:t>Registering Account Microservice as Eureka client</a:t>
            </a:r>
            <a:endParaRPr lang="en-IN" sz="2400" dirty="0">
              <a:solidFill>
                <a:srgbClr val="002060"/>
              </a:solidFill>
            </a:endParaRPr>
          </a:p>
        </p:txBody>
      </p:sp>
      <p:sp>
        <p:nvSpPr>
          <p:cNvPr id="7" name="TextBox 6">
            <a:extLst>
              <a:ext uri="{FF2B5EF4-FFF2-40B4-BE49-F238E27FC236}">
                <a16:creationId xmlns:a16="http://schemas.microsoft.com/office/drawing/2014/main" id="{7368208C-7C19-49B6-9644-B728B9499F7B}"/>
              </a:ext>
            </a:extLst>
          </p:cNvPr>
          <p:cNvSpPr txBox="1"/>
          <p:nvPr/>
        </p:nvSpPr>
        <p:spPr>
          <a:xfrm>
            <a:off x="409221" y="746245"/>
            <a:ext cx="8099778" cy="2031325"/>
          </a:xfrm>
          <a:prstGeom prst="rect">
            <a:avLst/>
          </a:prstGeom>
          <a:noFill/>
        </p:spPr>
        <p:txBody>
          <a:bodyPr wrap="square">
            <a:spAutoFit/>
          </a:bodyPr>
          <a:lstStyle/>
          <a:p>
            <a:pPr marL="285750" indent="-285750">
              <a:buFont typeface="Arial" panose="020B0604020202020204" pitchFamily="34" charset="0"/>
              <a:buChar char="•"/>
            </a:pPr>
            <a:r>
              <a:rPr lang="en-IN" dirty="0"/>
              <a:t>Run the </a:t>
            </a:r>
            <a:r>
              <a:rPr lang="en-IN" dirty="0" err="1"/>
              <a:t>SpringBootAccountApplication</a:t>
            </a:r>
            <a:r>
              <a:rPr lang="en-IN" dirty="0"/>
              <a:t> class to start this RESTful service. It will automatically be registered as Eureka client.</a:t>
            </a:r>
          </a:p>
          <a:p>
            <a:pPr marL="285750" indent="-285750">
              <a:buFont typeface="Arial" panose="020B0604020202020204" pitchFamily="34" charset="0"/>
              <a:buChar char="•"/>
            </a:pPr>
            <a:r>
              <a:rPr lang="en-IN" dirty="0"/>
              <a:t>Verifying Eureka Server.</a:t>
            </a:r>
          </a:p>
          <a:p>
            <a:pPr marL="285750" indent="-285750">
              <a:buFont typeface="Arial" panose="020B0604020202020204" pitchFamily="34" charset="0"/>
              <a:buChar char="•"/>
            </a:pPr>
            <a:r>
              <a:rPr lang="en-IN" dirty="0"/>
              <a:t>If you refresh the URL for Eureka Server- http://localhost:8761/ now you should see an instance registered. </a:t>
            </a:r>
          </a:p>
          <a:p>
            <a:pPr marL="285750" indent="-285750">
              <a:buFont typeface="Arial" panose="020B0604020202020204" pitchFamily="34" charset="0"/>
              <a:buChar char="•"/>
            </a:pPr>
            <a:r>
              <a:rPr lang="en-IN" dirty="0"/>
              <a:t>Name of the instance is same as what was configured as a logical name using the property </a:t>
            </a:r>
            <a:r>
              <a:rPr lang="en-IN" b="1" dirty="0"/>
              <a:t>spring.application.name</a:t>
            </a:r>
          </a:p>
        </p:txBody>
      </p:sp>
      <p:pic>
        <p:nvPicPr>
          <p:cNvPr id="8" name="Picture 7">
            <a:extLst>
              <a:ext uri="{FF2B5EF4-FFF2-40B4-BE49-F238E27FC236}">
                <a16:creationId xmlns:a16="http://schemas.microsoft.com/office/drawing/2014/main" id="{ADAF6FCC-8C4B-4979-82BA-FCBF0EB51F22}"/>
              </a:ext>
            </a:extLst>
          </p:cNvPr>
          <p:cNvPicPr>
            <a:picLocks noChangeAspect="1"/>
          </p:cNvPicPr>
          <p:nvPr/>
        </p:nvPicPr>
        <p:blipFill rotWithShape="1">
          <a:blip r:embed="rId2"/>
          <a:srcRect t="9160"/>
          <a:stretch/>
        </p:blipFill>
        <p:spPr>
          <a:xfrm>
            <a:off x="1224844" y="2820872"/>
            <a:ext cx="6530623" cy="2124652"/>
          </a:xfrm>
          <a:prstGeom prst="rect">
            <a:avLst/>
          </a:prstGeom>
        </p:spPr>
      </p:pic>
    </p:spTree>
    <p:extLst>
      <p:ext uri="{BB962C8B-B14F-4D97-AF65-F5344CB8AC3E}">
        <p14:creationId xmlns:p14="http://schemas.microsoft.com/office/powerpoint/2010/main" val="638870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1B612B-30D4-44E5-98A8-AAAD92FA551C}"/>
              </a:ext>
            </a:extLst>
          </p:cNvPr>
          <p:cNvSpPr txBox="1"/>
          <p:nvPr/>
        </p:nvSpPr>
        <p:spPr>
          <a:xfrm>
            <a:off x="2060223" y="244311"/>
            <a:ext cx="4572000" cy="461665"/>
          </a:xfrm>
          <a:prstGeom prst="rect">
            <a:avLst/>
          </a:prstGeom>
          <a:noFill/>
        </p:spPr>
        <p:txBody>
          <a:bodyPr wrap="square">
            <a:spAutoFit/>
          </a:bodyPr>
          <a:lstStyle/>
          <a:p>
            <a:pPr algn="ctr"/>
            <a:r>
              <a:rPr lang="en-IN" sz="2400" b="1" i="0" dirty="0" err="1">
                <a:solidFill>
                  <a:srgbClr val="002060"/>
                </a:solidFill>
                <a:effectLst/>
                <a:latin typeface="gt-bold"/>
              </a:rPr>
              <a:t>RestTemplate</a:t>
            </a:r>
            <a:endParaRPr lang="en-IN" sz="2400" b="1" i="0" dirty="0">
              <a:solidFill>
                <a:srgbClr val="002060"/>
              </a:solidFill>
              <a:effectLst/>
              <a:latin typeface="gt-bold"/>
            </a:endParaRPr>
          </a:p>
        </p:txBody>
      </p:sp>
      <p:sp>
        <p:nvSpPr>
          <p:cNvPr id="5" name="TextBox 4">
            <a:extLst>
              <a:ext uri="{FF2B5EF4-FFF2-40B4-BE49-F238E27FC236}">
                <a16:creationId xmlns:a16="http://schemas.microsoft.com/office/drawing/2014/main" id="{817A7F93-F086-40F6-A935-A6CB35D9146D}"/>
              </a:ext>
            </a:extLst>
          </p:cNvPr>
          <p:cNvSpPr txBox="1"/>
          <p:nvPr/>
        </p:nvSpPr>
        <p:spPr>
          <a:xfrm>
            <a:off x="539045" y="726628"/>
            <a:ext cx="8065910" cy="2308324"/>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000000"/>
                </a:solidFill>
                <a:effectLst/>
                <a:latin typeface="Arial" panose="020B0604020202020204" pitchFamily="34" charset="0"/>
              </a:rPr>
              <a:t>Rest Template is used to create applications that consume RESTful Web Services.</a:t>
            </a:r>
          </a:p>
          <a:p>
            <a:pPr marL="285750" indent="-285750">
              <a:buFont typeface="Arial" panose="020B0604020202020204" pitchFamily="34" charset="0"/>
              <a:buChar char="•"/>
            </a:pPr>
            <a:r>
              <a:rPr lang="en-IN" dirty="0"/>
              <a:t>Spring Boot REST template was created to simplify REST services consumption in a Spring Boot application.</a:t>
            </a:r>
          </a:p>
          <a:p>
            <a:pPr marL="285750" indent="-285750">
              <a:buFont typeface="Arial" panose="020B0604020202020204" pitchFamily="34" charset="0"/>
              <a:buChar char="•"/>
            </a:pPr>
            <a:r>
              <a:rPr lang="en-IN" dirty="0" err="1"/>
              <a:t>RestTemplate</a:t>
            </a:r>
            <a:r>
              <a:rPr lang="en-IN" dirty="0"/>
              <a:t> is a class which offers a method for calling REST API(Web API) and is a HTTP client offered by Spring Framework.</a:t>
            </a:r>
          </a:p>
          <a:p>
            <a:pPr marL="285750" indent="-285750">
              <a:buFont typeface="Arial" panose="020B0604020202020204" pitchFamily="34" charset="0"/>
              <a:buChar char="•"/>
            </a:pPr>
            <a:r>
              <a:rPr lang="en-IN" dirty="0"/>
              <a:t>Spring-web library of Spring Framework is added to pom.xml for using </a:t>
            </a:r>
            <a:r>
              <a:rPr lang="en-IN" dirty="0" err="1"/>
              <a:t>RestTemplate</a:t>
            </a:r>
            <a:r>
              <a:rPr lang="en-IN" dirty="0"/>
              <a:t>.</a:t>
            </a:r>
          </a:p>
        </p:txBody>
      </p:sp>
      <p:sp>
        <p:nvSpPr>
          <p:cNvPr id="8" name="TextBox 7">
            <a:extLst>
              <a:ext uri="{FF2B5EF4-FFF2-40B4-BE49-F238E27FC236}">
                <a16:creationId xmlns:a16="http://schemas.microsoft.com/office/drawing/2014/main" id="{E0A49137-0484-4AF5-8E88-56673E927A15}"/>
              </a:ext>
            </a:extLst>
          </p:cNvPr>
          <p:cNvSpPr txBox="1"/>
          <p:nvPr/>
        </p:nvSpPr>
        <p:spPr>
          <a:xfrm>
            <a:off x="1202266" y="3262710"/>
            <a:ext cx="6575779"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IN" sz="1400" dirty="0"/>
              <a:t>     &lt;dependencies&gt;</a:t>
            </a:r>
          </a:p>
          <a:p>
            <a:r>
              <a:rPr lang="en-IN" sz="1400" dirty="0"/>
              <a:t>	  &lt;dependency&gt;</a:t>
            </a:r>
          </a:p>
          <a:p>
            <a:r>
              <a:rPr lang="en-IN" sz="1400" dirty="0"/>
              <a:t>       		 &lt;</a:t>
            </a:r>
            <a:r>
              <a:rPr lang="en-IN" sz="1400" dirty="0" err="1"/>
              <a:t>groupId</a:t>
            </a:r>
            <a:r>
              <a:rPr lang="en-IN" sz="1400" dirty="0"/>
              <a:t>&gt;</a:t>
            </a:r>
            <a:r>
              <a:rPr lang="en-IN" sz="1400" dirty="0" err="1"/>
              <a:t>org.springframework</a:t>
            </a:r>
            <a:r>
              <a:rPr lang="en-IN" sz="1400" dirty="0"/>
              <a:t>&lt;/</a:t>
            </a:r>
            <a:r>
              <a:rPr lang="en-IN" sz="1400" dirty="0" err="1"/>
              <a:t>groupId</a:t>
            </a:r>
            <a:r>
              <a:rPr lang="en-IN" sz="1400" dirty="0"/>
              <a:t>&gt;</a:t>
            </a:r>
          </a:p>
          <a:p>
            <a:r>
              <a:rPr lang="en-IN" sz="1400" dirty="0"/>
              <a:t>        		&lt;</a:t>
            </a:r>
            <a:r>
              <a:rPr lang="en-IN" sz="1400" dirty="0" err="1"/>
              <a:t>artifactId</a:t>
            </a:r>
            <a:r>
              <a:rPr lang="en-IN" sz="1400" dirty="0"/>
              <a:t>&gt;spring-web&lt;/</a:t>
            </a:r>
            <a:r>
              <a:rPr lang="en-IN" sz="1400" dirty="0" err="1"/>
              <a:t>artifactId</a:t>
            </a:r>
            <a:r>
              <a:rPr lang="en-IN" sz="1400" dirty="0"/>
              <a:t>&gt;</a:t>
            </a:r>
          </a:p>
          <a:p>
            <a:r>
              <a:rPr lang="en-IN" sz="1400" dirty="0"/>
              <a:t>    	&lt;/dependency&gt;</a:t>
            </a:r>
          </a:p>
          <a:p>
            <a:r>
              <a:rPr lang="en-IN" sz="1400" dirty="0"/>
              <a:t>     &lt;/dependencies&gt;</a:t>
            </a:r>
          </a:p>
        </p:txBody>
      </p:sp>
    </p:spTree>
    <p:extLst>
      <p:ext uri="{BB962C8B-B14F-4D97-AF65-F5344CB8AC3E}">
        <p14:creationId xmlns:p14="http://schemas.microsoft.com/office/powerpoint/2010/main" val="328888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C52D8-FB8D-4947-B4AF-1843A7847627}"/>
              </a:ext>
            </a:extLst>
          </p:cNvPr>
          <p:cNvSpPr txBox="1"/>
          <p:nvPr/>
        </p:nvSpPr>
        <p:spPr>
          <a:xfrm>
            <a:off x="2286000" y="251555"/>
            <a:ext cx="4572000" cy="461665"/>
          </a:xfrm>
          <a:prstGeom prst="rect">
            <a:avLst/>
          </a:prstGeom>
          <a:noFill/>
        </p:spPr>
        <p:txBody>
          <a:bodyPr wrap="square">
            <a:spAutoFit/>
          </a:bodyPr>
          <a:lstStyle/>
          <a:p>
            <a:pPr algn="l" fontAlgn="base"/>
            <a:r>
              <a:rPr lang="en-IN" sz="2400" b="1" i="0" dirty="0">
                <a:solidFill>
                  <a:srgbClr val="000080"/>
                </a:solidFill>
                <a:effectLst/>
                <a:latin typeface="inherit"/>
              </a:rPr>
              <a:t>Methods of REST Template</a:t>
            </a:r>
            <a:endParaRPr lang="en-IN" sz="2400" b="1" i="0" dirty="0">
              <a:solidFill>
                <a:srgbClr val="3D3D3D"/>
              </a:solidFill>
              <a:effectLst/>
              <a:latin typeface="Palatino"/>
            </a:endParaRPr>
          </a:p>
        </p:txBody>
      </p:sp>
      <p:graphicFrame>
        <p:nvGraphicFramePr>
          <p:cNvPr id="6" name="Diagram 5">
            <a:extLst>
              <a:ext uri="{FF2B5EF4-FFF2-40B4-BE49-F238E27FC236}">
                <a16:creationId xmlns:a16="http://schemas.microsoft.com/office/drawing/2014/main" id="{7D76E996-2358-4421-B33E-4A91ABE7A355}"/>
              </a:ext>
            </a:extLst>
          </p:cNvPr>
          <p:cNvGraphicFramePr/>
          <p:nvPr>
            <p:extLst>
              <p:ext uri="{D42A27DB-BD31-4B8C-83A1-F6EECF244321}">
                <p14:modId xmlns:p14="http://schemas.microsoft.com/office/powerpoint/2010/main" val="1134372098"/>
              </p:ext>
            </p:extLst>
          </p:nvPr>
        </p:nvGraphicFramePr>
        <p:xfrm>
          <a:off x="677333" y="751299"/>
          <a:ext cx="7947378" cy="4140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99800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AC7A0-96EB-4210-9D26-0C5ADB0B0CC9}"/>
              </a:ext>
            </a:extLst>
          </p:cNvPr>
          <p:cNvPicPr>
            <a:picLocks noChangeAspect="1"/>
          </p:cNvPicPr>
          <p:nvPr/>
        </p:nvPicPr>
        <p:blipFill>
          <a:blip r:embed="rId2"/>
          <a:stretch>
            <a:fillRect/>
          </a:stretch>
        </p:blipFill>
        <p:spPr>
          <a:xfrm>
            <a:off x="537599" y="383822"/>
            <a:ext cx="8068801" cy="4007555"/>
          </a:xfrm>
          <a:prstGeom prst="rect">
            <a:avLst/>
          </a:prstGeom>
        </p:spPr>
      </p:pic>
    </p:spTree>
    <p:extLst>
      <p:ext uri="{BB962C8B-B14F-4D97-AF65-F5344CB8AC3E}">
        <p14:creationId xmlns:p14="http://schemas.microsoft.com/office/powerpoint/2010/main" val="1824427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642DCB-A789-4D22-8B7D-0DCD052AD265}"/>
              </a:ext>
            </a:extLst>
          </p:cNvPr>
          <p:cNvPicPr>
            <a:picLocks noChangeAspect="1"/>
          </p:cNvPicPr>
          <p:nvPr/>
        </p:nvPicPr>
        <p:blipFill>
          <a:blip r:embed="rId2"/>
          <a:stretch>
            <a:fillRect/>
          </a:stretch>
        </p:blipFill>
        <p:spPr>
          <a:xfrm>
            <a:off x="666043" y="0"/>
            <a:ext cx="7574845" cy="5143500"/>
          </a:xfrm>
          <a:prstGeom prst="rect">
            <a:avLst/>
          </a:prstGeom>
        </p:spPr>
      </p:pic>
      <p:sp>
        <p:nvSpPr>
          <p:cNvPr id="8" name="TextBox 7">
            <a:extLst>
              <a:ext uri="{FF2B5EF4-FFF2-40B4-BE49-F238E27FC236}">
                <a16:creationId xmlns:a16="http://schemas.microsoft.com/office/drawing/2014/main" id="{72001A55-E3E9-40CD-BE86-63E772F58E13}"/>
              </a:ext>
            </a:extLst>
          </p:cNvPr>
          <p:cNvSpPr txBox="1"/>
          <p:nvPr/>
        </p:nvSpPr>
        <p:spPr>
          <a:xfrm>
            <a:off x="547512" y="235634"/>
            <a:ext cx="8048976" cy="276999"/>
          </a:xfrm>
          <a:prstGeom prst="rect">
            <a:avLst/>
          </a:prstGeom>
          <a:solidFill>
            <a:schemeClr val="bg1"/>
          </a:solidFill>
        </p:spPr>
        <p:txBody>
          <a:bodyPr wrap="square">
            <a:spAutoFit/>
          </a:bodyPr>
          <a:lstStyle/>
          <a:p>
            <a:r>
              <a:rPr lang="en-IN" sz="1200" dirty="0"/>
              <a:t>When a request header is to be specified, </a:t>
            </a:r>
            <a:r>
              <a:rPr lang="en-IN" sz="1200" dirty="0" err="1"/>
              <a:t>RequestEntity</a:t>
            </a:r>
            <a:r>
              <a:rPr lang="en-IN" sz="1200" dirty="0"/>
              <a:t> is generated and exchange method is used.</a:t>
            </a:r>
          </a:p>
        </p:txBody>
      </p:sp>
    </p:spTree>
    <p:extLst>
      <p:ext uri="{BB962C8B-B14F-4D97-AF65-F5344CB8AC3E}">
        <p14:creationId xmlns:p14="http://schemas.microsoft.com/office/powerpoint/2010/main" val="4076417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E9D491-F430-47F1-B991-FE3792E06FC5}"/>
              </a:ext>
            </a:extLst>
          </p:cNvPr>
          <p:cNvPicPr>
            <a:picLocks noChangeAspect="1"/>
          </p:cNvPicPr>
          <p:nvPr/>
        </p:nvPicPr>
        <p:blipFill>
          <a:blip r:embed="rId2"/>
          <a:stretch>
            <a:fillRect/>
          </a:stretch>
        </p:blipFill>
        <p:spPr>
          <a:xfrm>
            <a:off x="223230" y="327378"/>
            <a:ext cx="8697539" cy="3949585"/>
          </a:xfrm>
          <a:prstGeom prst="rect">
            <a:avLst/>
          </a:prstGeom>
        </p:spPr>
      </p:pic>
    </p:spTree>
    <p:extLst>
      <p:ext uri="{BB962C8B-B14F-4D97-AF65-F5344CB8AC3E}">
        <p14:creationId xmlns:p14="http://schemas.microsoft.com/office/powerpoint/2010/main" val="27933949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13ED5-CC95-4C74-9E27-E6F0A50BCCAC}"/>
              </a:ext>
            </a:extLst>
          </p:cNvPr>
          <p:cNvPicPr>
            <a:picLocks noChangeAspect="1"/>
          </p:cNvPicPr>
          <p:nvPr/>
        </p:nvPicPr>
        <p:blipFill>
          <a:blip r:embed="rId2"/>
          <a:stretch>
            <a:fillRect/>
          </a:stretch>
        </p:blipFill>
        <p:spPr>
          <a:xfrm>
            <a:off x="466152" y="406401"/>
            <a:ext cx="8211696" cy="3713378"/>
          </a:xfrm>
          <a:prstGeom prst="rect">
            <a:avLst/>
          </a:prstGeom>
        </p:spPr>
      </p:pic>
    </p:spTree>
    <p:extLst>
      <p:ext uri="{BB962C8B-B14F-4D97-AF65-F5344CB8AC3E}">
        <p14:creationId xmlns:p14="http://schemas.microsoft.com/office/powerpoint/2010/main" val="3809140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66B88A-B1E4-4347-93EE-C24979083D2D}"/>
              </a:ext>
            </a:extLst>
          </p:cNvPr>
          <p:cNvSpPr txBox="1"/>
          <p:nvPr/>
        </p:nvSpPr>
        <p:spPr>
          <a:xfrm>
            <a:off x="1761066" y="286434"/>
            <a:ext cx="5091289" cy="461665"/>
          </a:xfrm>
          <a:prstGeom prst="rect">
            <a:avLst/>
          </a:prstGeom>
          <a:noFill/>
        </p:spPr>
        <p:txBody>
          <a:bodyPr wrap="square">
            <a:spAutoFit/>
          </a:bodyPr>
          <a:lstStyle/>
          <a:p>
            <a:pPr algn="ctr"/>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Components of Microservices</a:t>
            </a:r>
            <a:endParaRPr lang="en-IN" sz="2400" b="1"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4D1DE0D8-9B57-409D-B6DF-7DDF19D715AF}"/>
              </a:ext>
            </a:extLst>
          </p:cNvPr>
          <p:cNvSpPr txBox="1"/>
          <p:nvPr/>
        </p:nvSpPr>
        <p:spPr>
          <a:xfrm>
            <a:off x="615245" y="1145738"/>
            <a:ext cx="4572000" cy="28931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en-IN" sz="2000" b="1" i="0" dirty="0">
                <a:solidFill>
                  <a:srgbClr val="610B4B"/>
                </a:solidFill>
                <a:effectLst/>
                <a:latin typeface="erdana"/>
              </a:rPr>
              <a:t>Netflix Ribbon</a:t>
            </a:r>
          </a:p>
          <a:p>
            <a:pPr marL="285750" indent="-285750" algn="just">
              <a:buFont typeface="Arial" panose="020B0604020202020204" pitchFamily="34" charset="0"/>
              <a:buChar char="•"/>
            </a:pPr>
            <a:r>
              <a:rPr lang="en-IN" b="0" i="0" dirty="0">
                <a:solidFill>
                  <a:srgbClr val="333333"/>
                </a:solidFill>
                <a:effectLst/>
                <a:latin typeface="inter-regular"/>
              </a:rPr>
              <a:t>Netflix Ribbon is the client-side Inter-Process Communication (IPC) library. </a:t>
            </a:r>
          </a:p>
          <a:p>
            <a:pPr marL="285750" indent="-285750" algn="just">
              <a:buFont typeface="Arial" panose="020B0604020202020204" pitchFamily="34" charset="0"/>
              <a:buChar char="•"/>
            </a:pPr>
            <a:r>
              <a:rPr lang="en-IN" b="0" i="0" dirty="0">
                <a:solidFill>
                  <a:srgbClr val="333333"/>
                </a:solidFill>
                <a:effectLst/>
                <a:latin typeface="inter-regular"/>
              </a:rPr>
              <a:t>It provides the client-side balancing algorithm. </a:t>
            </a:r>
          </a:p>
          <a:p>
            <a:pPr marL="285750" indent="-285750" algn="just">
              <a:buFont typeface="Arial" panose="020B0604020202020204" pitchFamily="34" charset="0"/>
              <a:buChar char="•"/>
            </a:pPr>
            <a:r>
              <a:rPr lang="en-IN" b="0" i="0" dirty="0">
                <a:solidFill>
                  <a:srgbClr val="333333"/>
                </a:solidFill>
                <a:effectLst/>
                <a:latin typeface="inter-regular"/>
              </a:rPr>
              <a:t>It uses a Round Robin Load Balancing:</a:t>
            </a:r>
          </a:p>
          <a:p>
            <a:pPr algn="just">
              <a:buFont typeface="Arial" panose="020B0604020202020204" pitchFamily="34" charset="0"/>
              <a:buChar char="•"/>
            </a:pPr>
            <a:r>
              <a:rPr lang="en-IN" b="0" i="0" dirty="0">
                <a:solidFill>
                  <a:srgbClr val="000000"/>
                </a:solidFill>
                <a:effectLst/>
                <a:latin typeface="inter-regular"/>
              </a:rPr>
              <a:t>Load balancing</a:t>
            </a:r>
          </a:p>
          <a:p>
            <a:pPr algn="just">
              <a:buFont typeface="Arial" panose="020B0604020202020204" pitchFamily="34" charset="0"/>
              <a:buChar char="•"/>
            </a:pPr>
            <a:r>
              <a:rPr lang="en-IN" b="0" i="0" dirty="0">
                <a:solidFill>
                  <a:srgbClr val="000000"/>
                </a:solidFill>
                <a:effectLst/>
                <a:latin typeface="inter-regular"/>
              </a:rPr>
              <a:t>Fault tolerance</a:t>
            </a:r>
          </a:p>
          <a:p>
            <a:pPr algn="just">
              <a:buFont typeface="Arial" panose="020B0604020202020204" pitchFamily="34" charset="0"/>
              <a:buChar char="•"/>
            </a:pPr>
            <a:r>
              <a:rPr lang="en-IN" b="0" i="0" dirty="0">
                <a:solidFill>
                  <a:srgbClr val="000000"/>
                </a:solidFill>
                <a:effectLst/>
                <a:latin typeface="inter-regular"/>
              </a:rPr>
              <a:t>Multiple protocols(HTTP, TCP, UDP)</a:t>
            </a:r>
          </a:p>
          <a:p>
            <a:pPr algn="just">
              <a:buFont typeface="Arial" panose="020B0604020202020204" pitchFamily="34" charset="0"/>
              <a:buChar char="•"/>
            </a:pPr>
            <a:r>
              <a:rPr lang="en-IN" b="0" i="0" dirty="0">
                <a:solidFill>
                  <a:srgbClr val="000000"/>
                </a:solidFill>
                <a:effectLst/>
                <a:latin typeface="inter-regular"/>
              </a:rPr>
              <a:t>Caching and Batching</a:t>
            </a:r>
          </a:p>
        </p:txBody>
      </p:sp>
      <p:pic>
        <p:nvPicPr>
          <p:cNvPr id="7" name="Picture 6">
            <a:extLst>
              <a:ext uri="{FF2B5EF4-FFF2-40B4-BE49-F238E27FC236}">
                <a16:creationId xmlns:a16="http://schemas.microsoft.com/office/drawing/2014/main" id="{2D0D0CFE-E063-498D-94D4-A7C1304BADF8}"/>
              </a:ext>
            </a:extLst>
          </p:cNvPr>
          <p:cNvPicPr>
            <a:picLocks noChangeAspect="1"/>
          </p:cNvPicPr>
          <p:nvPr/>
        </p:nvPicPr>
        <p:blipFill>
          <a:blip r:embed="rId2"/>
          <a:stretch>
            <a:fillRect/>
          </a:stretch>
        </p:blipFill>
        <p:spPr>
          <a:xfrm>
            <a:off x="5554133" y="1490133"/>
            <a:ext cx="3122083" cy="233679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6233118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B9003-C577-4B4C-AABC-BA9CB603C54F}"/>
              </a:ext>
            </a:extLst>
          </p:cNvPr>
          <p:cNvSpPr txBox="1"/>
          <p:nvPr/>
        </p:nvSpPr>
        <p:spPr>
          <a:xfrm>
            <a:off x="2150533" y="174300"/>
            <a:ext cx="4572000" cy="461665"/>
          </a:xfrm>
          <a:prstGeom prst="rect">
            <a:avLst/>
          </a:prstGeom>
          <a:noFill/>
        </p:spPr>
        <p:txBody>
          <a:bodyPr wrap="square">
            <a:spAutoFit/>
          </a:bodyPr>
          <a:lstStyle/>
          <a:p>
            <a:pPr algn="l" fontAlgn="base"/>
            <a:r>
              <a:rPr lang="en-IN" sz="2400" b="1" i="0" dirty="0">
                <a:solidFill>
                  <a:srgbClr val="000080"/>
                </a:solidFill>
                <a:effectLst/>
                <a:latin typeface="inherit"/>
              </a:rPr>
              <a:t>How to enable Load Balancer?</a:t>
            </a:r>
            <a:endParaRPr lang="en-IN" sz="2400" b="1" i="0" dirty="0">
              <a:solidFill>
                <a:srgbClr val="3D3D3D"/>
              </a:solidFill>
              <a:effectLst/>
              <a:latin typeface="Palatino"/>
            </a:endParaRPr>
          </a:p>
        </p:txBody>
      </p:sp>
      <p:sp>
        <p:nvSpPr>
          <p:cNvPr id="9" name="TextBox 8">
            <a:extLst>
              <a:ext uri="{FF2B5EF4-FFF2-40B4-BE49-F238E27FC236}">
                <a16:creationId xmlns:a16="http://schemas.microsoft.com/office/drawing/2014/main" id="{9AC6F5DE-BEBD-48BE-81C9-6D9085195BDE}"/>
              </a:ext>
            </a:extLst>
          </p:cNvPr>
          <p:cNvSpPr txBox="1"/>
          <p:nvPr/>
        </p:nvSpPr>
        <p:spPr>
          <a:xfrm>
            <a:off x="344311" y="666066"/>
            <a:ext cx="8455378" cy="1754326"/>
          </a:xfrm>
          <a:prstGeom prst="rect">
            <a:avLst/>
          </a:prstGeom>
          <a:noFill/>
        </p:spPr>
        <p:txBody>
          <a:bodyPr wrap="square">
            <a:spAutoFit/>
          </a:bodyPr>
          <a:lstStyle/>
          <a:p>
            <a:pPr marL="285750" indent="-285750">
              <a:buFont typeface="Arial" panose="020B0604020202020204" pitchFamily="34" charset="0"/>
              <a:buChar char="•"/>
            </a:pPr>
            <a:r>
              <a:rPr lang="en-IN" dirty="0"/>
              <a:t>To avoid that hardcoding of URL used to call Micro service using Rest Template we are using Netflix’s Ribbon service which can be integrated with Eureka. </a:t>
            </a:r>
            <a:br>
              <a:rPr lang="en-IN" dirty="0"/>
            </a:br>
            <a:endParaRPr lang="en-IN" dirty="0"/>
          </a:p>
          <a:p>
            <a:pPr marL="285750" indent="-285750">
              <a:buFont typeface="Arial" panose="020B0604020202020204" pitchFamily="34" charset="0"/>
              <a:buChar char="•"/>
            </a:pPr>
            <a:r>
              <a:rPr lang="en-IN" dirty="0"/>
              <a:t>What we need to do is to mark a </a:t>
            </a:r>
            <a:r>
              <a:rPr lang="en-IN" dirty="0" err="1"/>
              <a:t>RestTemplate</a:t>
            </a:r>
            <a:r>
              <a:rPr lang="en-IN" dirty="0"/>
              <a:t> bean to be configured to use a </a:t>
            </a:r>
            <a:r>
              <a:rPr lang="en-IN" dirty="0" err="1"/>
              <a:t>LoadBalancerClient</a:t>
            </a:r>
            <a:r>
              <a:rPr lang="en-IN" dirty="0"/>
              <a:t>, to do that we can create </a:t>
            </a:r>
            <a:r>
              <a:rPr lang="en-IN" dirty="0" err="1"/>
              <a:t>RestTemplate</a:t>
            </a:r>
            <a:r>
              <a:rPr lang="en-IN" dirty="0"/>
              <a:t> bean as following.</a:t>
            </a:r>
          </a:p>
        </p:txBody>
      </p:sp>
      <p:pic>
        <p:nvPicPr>
          <p:cNvPr id="11" name="Picture 10">
            <a:extLst>
              <a:ext uri="{FF2B5EF4-FFF2-40B4-BE49-F238E27FC236}">
                <a16:creationId xmlns:a16="http://schemas.microsoft.com/office/drawing/2014/main" id="{0DF74BAC-9152-4192-88EE-CC4A1347E20B}"/>
              </a:ext>
            </a:extLst>
          </p:cNvPr>
          <p:cNvPicPr>
            <a:picLocks noChangeAspect="1"/>
          </p:cNvPicPr>
          <p:nvPr/>
        </p:nvPicPr>
        <p:blipFill>
          <a:blip r:embed="rId2"/>
          <a:stretch>
            <a:fillRect/>
          </a:stretch>
        </p:blipFill>
        <p:spPr>
          <a:xfrm>
            <a:off x="473580" y="2447851"/>
            <a:ext cx="3962953" cy="2553056"/>
          </a:xfrm>
          <a:prstGeom prst="rect">
            <a:avLst/>
          </a:prstGeom>
        </p:spPr>
      </p:pic>
      <p:sp>
        <p:nvSpPr>
          <p:cNvPr id="13" name="TextBox 12">
            <a:extLst>
              <a:ext uri="{FF2B5EF4-FFF2-40B4-BE49-F238E27FC236}">
                <a16:creationId xmlns:a16="http://schemas.microsoft.com/office/drawing/2014/main" id="{FA9207DD-D758-4520-8A10-514733FE8454}"/>
              </a:ext>
            </a:extLst>
          </p:cNvPr>
          <p:cNvSpPr txBox="1"/>
          <p:nvPr/>
        </p:nvSpPr>
        <p:spPr>
          <a:xfrm>
            <a:off x="4436533" y="2286362"/>
            <a:ext cx="4467578" cy="2554545"/>
          </a:xfrm>
          <a:prstGeom prst="rect">
            <a:avLst/>
          </a:prstGeom>
          <a:noFill/>
        </p:spPr>
        <p:txBody>
          <a:bodyPr wrap="square">
            <a:spAutoFit/>
          </a:bodyPr>
          <a:lstStyle/>
          <a:p>
            <a:pPr marL="285750" indent="-285750">
              <a:buFont typeface="Arial" panose="020B0604020202020204" pitchFamily="34" charset="0"/>
              <a:buChar char="•"/>
            </a:pPr>
            <a:r>
              <a:rPr lang="en-IN" sz="1600" dirty="0"/>
              <a:t>Once we have this Load balanced </a:t>
            </a:r>
            <a:r>
              <a:rPr lang="en-IN" sz="1600" dirty="0" err="1"/>
              <a:t>restTemplate</a:t>
            </a:r>
            <a:r>
              <a:rPr lang="en-IN" sz="1600" dirty="0"/>
              <a:t> instance then you can use the logical name of the service, in the URL, that was used to register it with Eureka.</a:t>
            </a:r>
            <a:br>
              <a:rPr lang="en-IN" sz="1600" dirty="0"/>
            </a:br>
            <a:endParaRPr lang="en-IN" sz="1600" dirty="0"/>
          </a:p>
          <a:p>
            <a:pPr marL="285750" indent="-285750">
              <a:buFont typeface="Arial" panose="020B0604020202020204" pitchFamily="34" charset="0"/>
              <a:buChar char="•"/>
            </a:pPr>
            <a:r>
              <a:rPr lang="en-IN" sz="1600" dirty="0"/>
              <a:t>It will fetch only one Service Instance from Eureka based on Service Id that has less load factor. </a:t>
            </a:r>
          </a:p>
          <a:p>
            <a:pPr marL="285750" indent="-285750">
              <a:buFont typeface="Arial" panose="020B0604020202020204" pitchFamily="34" charset="0"/>
              <a:buChar char="•"/>
            </a:pPr>
            <a:r>
              <a:rPr lang="en-IN" sz="1600" dirty="0" err="1"/>
              <a:t>LoadBalancerClient</a:t>
            </a:r>
            <a:r>
              <a:rPr lang="en-IN" sz="1600" dirty="0"/>
              <a:t> is an interface. Its implementation is provided</a:t>
            </a:r>
          </a:p>
        </p:txBody>
      </p:sp>
    </p:spTree>
    <p:extLst>
      <p:ext uri="{BB962C8B-B14F-4D97-AF65-F5344CB8AC3E}">
        <p14:creationId xmlns:p14="http://schemas.microsoft.com/office/powerpoint/2010/main" val="2863609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F3A457-2B75-4437-9303-9D95CB64A678}"/>
              </a:ext>
            </a:extLst>
          </p:cNvPr>
          <p:cNvPicPr>
            <a:picLocks noChangeAspect="1"/>
          </p:cNvPicPr>
          <p:nvPr/>
        </p:nvPicPr>
        <p:blipFill rotWithShape="1">
          <a:blip r:embed="rId2"/>
          <a:srcRect l="1976" b="29460"/>
          <a:stretch/>
        </p:blipFill>
        <p:spPr>
          <a:xfrm>
            <a:off x="90311" y="959203"/>
            <a:ext cx="8963378" cy="3225094"/>
          </a:xfrm>
          <a:prstGeom prst="rect">
            <a:avLst/>
          </a:prstGeom>
        </p:spPr>
      </p:pic>
    </p:spTree>
    <p:extLst>
      <p:ext uri="{BB962C8B-B14F-4D97-AF65-F5344CB8AC3E}">
        <p14:creationId xmlns:p14="http://schemas.microsoft.com/office/powerpoint/2010/main" val="42523622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2AC5D8-A163-4309-B456-C534731CB683}"/>
              </a:ext>
            </a:extLst>
          </p:cNvPr>
          <p:cNvSpPr txBox="1"/>
          <p:nvPr/>
        </p:nvSpPr>
        <p:spPr>
          <a:xfrm>
            <a:off x="643467" y="252568"/>
            <a:ext cx="8139289" cy="461665"/>
          </a:xfrm>
          <a:prstGeom prst="rect">
            <a:avLst/>
          </a:prstGeom>
          <a:noFill/>
        </p:spPr>
        <p:txBody>
          <a:bodyPr wrap="square">
            <a:spAutoFit/>
          </a:bodyPr>
          <a:lstStyle/>
          <a:p>
            <a:r>
              <a:rPr lang="en-IN" sz="2400" b="1" dirty="0">
                <a:solidFill>
                  <a:srgbClr val="002060"/>
                </a:solidFill>
              </a:rPr>
              <a:t> Implement Feign Client In Spring Boot Microservices</a:t>
            </a:r>
          </a:p>
        </p:txBody>
      </p:sp>
      <p:sp>
        <p:nvSpPr>
          <p:cNvPr id="7" name="TextBox 6">
            <a:extLst>
              <a:ext uri="{FF2B5EF4-FFF2-40B4-BE49-F238E27FC236}">
                <a16:creationId xmlns:a16="http://schemas.microsoft.com/office/drawing/2014/main" id="{5F200D86-3506-4CC5-8595-B195F4114BEA}"/>
              </a:ext>
            </a:extLst>
          </p:cNvPr>
          <p:cNvSpPr txBox="1"/>
          <p:nvPr/>
        </p:nvSpPr>
        <p:spPr>
          <a:xfrm>
            <a:off x="541866" y="915243"/>
            <a:ext cx="8319912" cy="3693319"/>
          </a:xfrm>
          <a:prstGeom prst="rect">
            <a:avLst/>
          </a:prstGeom>
          <a:noFill/>
        </p:spPr>
        <p:txBody>
          <a:bodyPr wrap="square">
            <a:spAutoFit/>
          </a:bodyPr>
          <a:lstStyle/>
          <a:p>
            <a:pPr marL="285750" indent="-285750">
              <a:buFont typeface="Arial" panose="020B0604020202020204" pitchFamily="34" charset="0"/>
              <a:buChar char="•"/>
            </a:pPr>
            <a:r>
              <a:rPr lang="en-IN" dirty="0"/>
              <a:t>When two web applications communicate with each other for data exchange, they work on Producer-Consumer technique. </a:t>
            </a:r>
          </a:p>
          <a:p>
            <a:pPr marL="285750" indent="-285750">
              <a:buFont typeface="Arial" panose="020B0604020202020204" pitchFamily="34" charset="0"/>
              <a:buChar char="•"/>
            </a:pPr>
            <a:r>
              <a:rPr lang="en-IN" dirty="0"/>
              <a:t>An application who produces data is known as a Producer/Provider application. </a:t>
            </a:r>
          </a:p>
          <a:p>
            <a:pPr marL="285750" indent="-285750">
              <a:buFont typeface="Arial" panose="020B0604020202020204" pitchFamily="34" charset="0"/>
              <a:buChar char="•"/>
            </a:pPr>
            <a:r>
              <a:rPr lang="en-IN" dirty="0"/>
              <a:t>One who consumes data is known as Consumer application. </a:t>
            </a:r>
          </a:p>
          <a:p>
            <a:pPr marL="285750" indent="-285750">
              <a:buFont typeface="Arial" panose="020B0604020202020204" pitchFamily="34" charset="0"/>
              <a:buChar char="•"/>
            </a:pPr>
            <a:r>
              <a:rPr lang="en-IN" dirty="0"/>
              <a:t>Java developer, might be very familiar with REST API for Producer application whereas </a:t>
            </a:r>
            <a:r>
              <a:rPr lang="en-IN" dirty="0" err="1"/>
              <a:t>RestTemplate</a:t>
            </a:r>
            <a:r>
              <a:rPr lang="en-IN" dirty="0"/>
              <a:t> for Consumer application. </a:t>
            </a:r>
          </a:p>
          <a:p>
            <a:pPr marL="285750" indent="-285750">
              <a:buFont typeface="Arial" panose="020B0604020202020204" pitchFamily="34" charset="0"/>
              <a:buChar char="•"/>
            </a:pPr>
            <a:r>
              <a:rPr lang="en-IN" dirty="0"/>
              <a:t>With Microservices based application also, two Microservices communicate with each other and follow the Producer-Consumer model.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Here, in consumer side, we use a concept </a:t>
            </a:r>
            <a:r>
              <a:rPr lang="en-IN" b="1" dirty="0">
                <a:solidFill>
                  <a:srgbClr val="FF0000"/>
                </a:solidFill>
              </a:rPr>
              <a:t>‘Feign Client</a:t>
            </a:r>
            <a:r>
              <a:rPr lang="en-IN" b="1" dirty="0"/>
              <a:t>’ as a better option instead of </a:t>
            </a:r>
            <a:r>
              <a:rPr lang="en-IN" b="1" dirty="0" err="1"/>
              <a:t>RestTemplate</a:t>
            </a:r>
            <a:r>
              <a:rPr lang="en-IN" b="1" dirty="0"/>
              <a:t> in order to minimize our effort of coding.</a:t>
            </a:r>
          </a:p>
        </p:txBody>
      </p:sp>
    </p:spTree>
    <p:extLst>
      <p:ext uri="{BB962C8B-B14F-4D97-AF65-F5344CB8AC3E}">
        <p14:creationId xmlns:p14="http://schemas.microsoft.com/office/powerpoint/2010/main" val="3114780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665802-3ED7-4F46-9A78-0105EF4E6204}"/>
              </a:ext>
            </a:extLst>
          </p:cNvPr>
          <p:cNvPicPr>
            <a:picLocks noChangeAspect="1"/>
          </p:cNvPicPr>
          <p:nvPr/>
        </p:nvPicPr>
        <p:blipFill rotWithShape="1">
          <a:blip r:embed="rId2"/>
          <a:srcRect b="6304"/>
          <a:stretch/>
        </p:blipFill>
        <p:spPr>
          <a:xfrm>
            <a:off x="1264356" y="232579"/>
            <a:ext cx="6944158" cy="4136221"/>
          </a:xfrm>
          <a:prstGeom prst="rect">
            <a:avLst/>
          </a:prstGeom>
        </p:spPr>
      </p:pic>
      <p:sp>
        <p:nvSpPr>
          <p:cNvPr id="4" name="TextBox 3">
            <a:extLst>
              <a:ext uri="{FF2B5EF4-FFF2-40B4-BE49-F238E27FC236}">
                <a16:creationId xmlns:a16="http://schemas.microsoft.com/office/drawing/2014/main" id="{CE01E995-6CF3-4BDC-AA8E-995D8DF3AF8A}"/>
              </a:ext>
            </a:extLst>
          </p:cNvPr>
          <p:cNvSpPr txBox="1"/>
          <p:nvPr/>
        </p:nvSpPr>
        <p:spPr>
          <a:xfrm>
            <a:off x="660400" y="4326146"/>
            <a:ext cx="8099778" cy="584775"/>
          </a:xfrm>
          <a:prstGeom prst="rect">
            <a:avLst/>
          </a:prstGeom>
          <a:noFill/>
        </p:spPr>
        <p:txBody>
          <a:bodyPr wrap="square">
            <a:spAutoFit/>
          </a:bodyPr>
          <a:lstStyle/>
          <a:p>
            <a:pPr marL="285750" indent="-285750">
              <a:buFont typeface="Arial" panose="020B0604020202020204" pitchFamily="34" charset="0"/>
              <a:buChar char="•"/>
            </a:pPr>
            <a:r>
              <a:rPr lang="en-IN" sz="1600" dirty="0"/>
              <a:t>Apart from consuming REST services in an easy way, </a:t>
            </a:r>
            <a:r>
              <a:rPr lang="en-IN" sz="1600" dirty="0" err="1"/>
              <a:t>FeignClient</a:t>
            </a:r>
            <a:r>
              <a:rPr lang="en-IN" sz="1600" dirty="0"/>
              <a:t>/</a:t>
            </a:r>
            <a:r>
              <a:rPr lang="en-IN" sz="1600" dirty="0" err="1"/>
              <a:t>OpenFeign</a:t>
            </a:r>
            <a:r>
              <a:rPr lang="en-IN" sz="1600" dirty="0"/>
              <a:t> when combined with Eureka also offers us an easy load balancing.</a:t>
            </a:r>
          </a:p>
        </p:txBody>
      </p:sp>
    </p:spTree>
    <p:extLst>
      <p:ext uri="{BB962C8B-B14F-4D97-AF65-F5344CB8AC3E}">
        <p14:creationId xmlns:p14="http://schemas.microsoft.com/office/powerpoint/2010/main" val="106966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A9A7D3-C565-4843-B64F-C5B7BF2D2E89}"/>
              </a:ext>
            </a:extLst>
          </p:cNvPr>
          <p:cNvSpPr txBox="1"/>
          <p:nvPr/>
        </p:nvSpPr>
        <p:spPr>
          <a:xfrm>
            <a:off x="2444044" y="368489"/>
            <a:ext cx="4572000" cy="461665"/>
          </a:xfrm>
          <a:prstGeom prst="rect">
            <a:avLst/>
          </a:prstGeom>
          <a:noFill/>
        </p:spPr>
        <p:txBody>
          <a:bodyPr wrap="square">
            <a:spAutoFit/>
          </a:bodyPr>
          <a:lstStyle/>
          <a:p>
            <a:pPr algn="ctr" fontAlgn="base"/>
            <a:r>
              <a:rPr lang="en-IN" sz="2400" b="1" i="0" dirty="0">
                <a:solidFill>
                  <a:srgbClr val="000080"/>
                </a:solidFill>
                <a:effectLst/>
                <a:latin typeface="inherit"/>
              </a:rPr>
              <a:t>What is Feign or Open Feign?</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FF00A16A-F955-48CE-AC08-E7B48175A111}"/>
              </a:ext>
            </a:extLst>
          </p:cNvPr>
          <p:cNvSpPr txBox="1"/>
          <p:nvPr/>
        </p:nvSpPr>
        <p:spPr>
          <a:xfrm>
            <a:off x="474133" y="1043296"/>
            <a:ext cx="7981246" cy="34163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Arial" panose="020B0604020202020204" pitchFamily="34" charset="0"/>
              <a:buChar char="•"/>
            </a:pPr>
            <a:r>
              <a:rPr lang="en-IN" dirty="0"/>
              <a:t>Feign is a declarative REST Client. </a:t>
            </a:r>
          </a:p>
          <a:p>
            <a:pPr marL="285750" indent="-285750">
              <a:buFont typeface="Arial" panose="020B0604020202020204" pitchFamily="34" charset="0"/>
              <a:buChar char="•"/>
            </a:pPr>
            <a:r>
              <a:rPr lang="en-IN" dirty="0"/>
              <a:t>It makes writing web service clients easier. In order to use Feign, create an interface and annotate it. </a:t>
            </a:r>
          </a:p>
          <a:p>
            <a:pPr marL="285750" indent="-285750">
              <a:buFont typeface="Arial" panose="020B0604020202020204" pitchFamily="34" charset="0"/>
              <a:buChar char="•"/>
            </a:pPr>
            <a:r>
              <a:rPr lang="en-IN" dirty="0"/>
              <a:t>Moreover, it internally generates a Proxy class at runtime using Dynamic Proxy Pattern. </a:t>
            </a:r>
          </a:p>
          <a:p>
            <a:pPr marL="285750" indent="-285750">
              <a:buFont typeface="Arial" panose="020B0604020202020204" pitchFamily="34" charset="0"/>
              <a:buChar char="•"/>
            </a:pPr>
            <a:r>
              <a:rPr lang="en-IN" dirty="0"/>
              <a:t>It actually gets Application name(Service Instance) from Eureka and supports Making HTTP call. </a:t>
            </a:r>
          </a:p>
          <a:p>
            <a:pPr marL="285750" indent="-285750">
              <a:buFont typeface="Arial" panose="020B0604020202020204" pitchFamily="34" charset="0"/>
              <a:buChar char="•"/>
            </a:pPr>
            <a:r>
              <a:rPr lang="en-IN" dirty="0"/>
              <a:t>We should use two annotations for this concept, they are:</a:t>
            </a:r>
          </a:p>
          <a:p>
            <a:endParaRPr lang="en-IN" dirty="0"/>
          </a:p>
          <a:p>
            <a:r>
              <a:rPr lang="en-IN" b="1" i="0" dirty="0">
                <a:solidFill>
                  <a:srgbClr val="000080"/>
                </a:solidFill>
                <a:effectLst/>
                <a:latin typeface="inherit"/>
              </a:rPr>
              <a:t>@EnableFeignClients</a:t>
            </a:r>
            <a:r>
              <a:rPr lang="en-IN" b="0" i="0" dirty="0">
                <a:solidFill>
                  <a:srgbClr val="000000"/>
                </a:solidFill>
                <a:effectLst/>
                <a:latin typeface="Segoe UI" panose="020B0502040204020203" pitchFamily="34" charset="0"/>
              </a:rPr>
              <a:t> :  To apply at starter class </a:t>
            </a:r>
            <a:r>
              <a:rPr lang="en-IN" b="1" i="0" dirty="0">
                <a:solidFill>
                  <a:srgbClr val="000080"/>
                </a:solidFill>
                <a:effectLst/>
                <a:latin typeface="inherit"/>
              </a:rPr>
              <a:t>@FeignClient(name=”ApplicationName”)</a:t>
            </a:r>
            <a:r>
              <a:rPr lang="en-IN" b="0" i="0" dirty="0">
                <a:solidFill>
                  <a:srgbClr val="000000"/>
                </a:solidFill>
                <a:effectLst/>
                <a:latin typeface="Segoe UI" panose="020B0502040204020203" pitchFamily="34" charset="0"/>
              </a:rPr>
              <a:t> : To define an interface for a Consumer</a:t>
            </a:r>
            <a:endParaRPr lang="en-IN" dirty="0"/>
          </a:p>
        </p:txBody>
      </p:sp>
    </p:spTree>
    <p:extLst>
      <p:ext uri="{BB962C8B-B14F-4D97-AF65-F5344CB8AC3E}">
        <p14:creationId xmlns:p14="http://schemas.microsoft.com/office/powerpoint/2010/main" val="25075993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6C4A99-85C4-446C-9852-9FF239629DE5}"/>
              </a:ext>
            </a:extLst>
          </p:cNvPr>
          <p:cNvPicPr>
            <a:picLocks noChangeAspect="1"/>
          </p:cNvPicPr>
          <p:nvPr/>
        </p:nvPicPr>
        <p:blipFill>
          <a:blip r:embed="rId2"/>
          <a:stretch>
            <a:fillRect/>
          </a:stretch>
        </p:blipFill>
        <p:spPr>
          <a:xfrm>
            <a:off x="936978" y="466725"/>
            <a:ext cx="7258755" cy="4210050"/>
          </a:xfrm>
          <a:prstGeom prst="rect">
            <a:avLst/>
          </a:prstGeom>
        </p:spPr>
      </p:pic>
    </p:spTree>
    <p:extLst>
      <p:ext uri="{BB962C8B-B14F-4D97-AF65-F5344CB8AC3E}">
        <p14:creationId xmlns:p14="http://schemas.microsoft.com/office/powerpoint/2010/main" val="37871204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229933-9172-4E39-BC66-CE83D16C9C1B}"/>
              </a:ext>
            </a:extLst>
          </p:cNvPr>
          <p:cNvPicPr>
            <a:picLocks noChangeAspect="1"/>
          </p:cNvPicPr>
          <p:nvPr/>
        </p:nvPicPr>
        <p:blipFill>
          <a:blip r:embed="rId2"/>
          <a:stretch>
            <a:fillRect/>
          </a:stretch>
        </p:blipFill>
        <p:spPr>
          <a:xfrm>
            <a:off x="1647825" y="500062"/>
            <a:ext cx="5848350" cy="4143375"/>
          </a:xfrm>
          <a:prstGeom prst="rect">
            <a:avLst/>
          </a:prstGeom>
        </p:spPr>
      </p:pic>
    </p:spTree>
    <p:extLst>
      <p:ext uri="{BB962C8B-B14F-4D97-AF65-F5344CB8AC3E}">
        <p14:creationId xmlns:p14="http://schemas.microsoft.com/office/powerpoint/2010/main" val="3991883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EE64B6-DF6B-40B4-AA43-DF3115CAD328}"/>
              </a:ext>
            </a:extLst>
          </p:cNvPr>
          <p:cNvPicPr>
            <a:picLocks noChangeAspect="1"/>
          </p:cNvPicPr>
          <p:nvPr/>
        </p:nvPicPr>
        <p:blipFill>
          <a:blip r:embed="rId2"/>
          <a:stretch>
            <a:fillRect/>
          </a:stretch>
        </p:blipFill>
        <p:spPr>
          <a:xfrm>
            <a:off x="553156" y="481693"/>
            <a:ext cx="7811911" cy="4180114"/>
          </a:xfrm>
          <a:prstGeom prst="rect">
            <a:avLst/>
          </a:prstGeom>
        </p:spPr>
      </p:pic>
    </p:spTree>
    <p:extLst>
      <p:ext uri="{BB962C8B-B14F-4D97-AF65-F5344CB8AC3E}">
        <p14:creationId xmlns:p14="http://schemas.microsoft.com/office/powerpoint/2010/main" val="5580367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1B2F1F-C2C8-4D48-9ABD-D02EBDA0D998}"/>
              </a:ext>
            </a:extLst>
          </p:cNvPr>
          <p:cNvSpPr txBox="1"/>
          <p:nvPr/>
        </p:nvSpPr>
        <p:spPr>
          <a:xfrm>
            <a:off x="835378" y="335802"/>
            <a:ext cx="7687733" cy="461665"/>
          </a:xfrm>
          <a:prstGeom prst="rect">
            <a:avLst/>
          </a:prstGeom>
          <a:noFill/>
        </p:spPr>
        <p:txBody>
          <a:bodyPr wrap="square">
            <a:spAutoFit/>
          </a:bodyPr>
          <a:lstStyle/>
          <a:p>
            <a:pPr algn="l" fontAlgn="base"/>
            <a:r>
              <a:rPr lang="en-IN" sz="2400" b="1" i="0" dirty="0">
                <a:solidFill>
                  <a:srgbClr val="000080"/>
                </a:solidFill>
                <a:effectLst/>
                <a:latin typeface="inherit"/>
              </a:rPr>
              <a:t> Apply Annotation @EnableFeignClients at the main class</a:t>
            </a:r>
            <a:endParaRPr lang="en-IN" sz="2400" b="1" i="0" dirty="0">
              <a:solidFill>
                <a:srgbClr val="3D3D3D"/>
              </a:solidFill>
              <a:effectLst/>
              <a:latin typeface="Palatino"/>
            </a:endParaRPr>
          </a:p>
        </p:txBody>
      </p:sp>
      <p:pic>
        <p:nvPicPr>
          <p:cNvPr id="7" name="Picture 6">
            <a:extLst>
              <a:ext uri="{FF2B5EF4-FFF2-40B4-BE49-F238E27FC236}">
                <a16:creationId xmlns:a16="http://schemas.microsoft.com/office/drawing/2014/main" id="{5798B05E-6753-439D-BDC9-19993E859E9F}"/>
              </a:ext>
            </a:extLst>
          </p:cNvPr>
          <p:cNvPicPr>
            <a:picLocks noChangeAspect="1"/>
          </p:cNvPicPr>
          <p:nvPr/>
        </p:nvPicPr>
        <p:blipFill>
          <a:blip r:embed="rId2"/>
          <a:stretch>
            <a:fillRect/>
          </a:stretch>
        </p:blipFill>
        <p:spPr>
          <a:xfrm>
            <a:off x="823389" y="1326569"/>
            <a:ext cx="7497221" cy="3258005"/>
          </a:xfrm>
          <a:prstGeom prst="rect">
            <a:avLst/>
          </a:prstGeom>
        </p:spPr>
      </p:pic>
    </p:spTree>
    <p:extLst>
      <p:ext uri="{BB962C8B-B14F-4D97-AF65-F5344CB8AC3E}">
        <p14:creationId xmlns:p14="http://schemas.microsoft.com/office/powerpoint/2010/main" val="28744259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C67C25-F8C3-4FED-8EA0-F2914461B1D8}"/>
              </a:ext>
            </a:extLst>
          </p:cNvPr>
          <p:cNvSpPr txBox="1"/>
          <p:nvPr/>
        </p:nvSpPr>
        <p:spPr>
          <a:xfrm>
            <a:off x="1320799" y="196123"/>
            <a:ext cx="6852355" cy="461665"/>
          </a:xfrm>
          <a:prstGeom prst="rect">
            <a:avLst/>
          </a:prstGeom>
          <a:noFill/>
        </p:spPr>
        <p:txBody>
          <a:bodyPr wrap="square">
            <a:spAutoFit/>
          </a:bodyPr>
          <a:lstStyle/>
          <a:p>
            <a:pPr algn="l" fontAlgn="base"/>
            <a:r>
              <a:rPr lang="en-IN" sz="2400" b="1" i="0" dirty="0">
                <a:solidFill>
                  <a:srgbClr val="000080"/>
                </a:solidFill>
                <a:effectLst/>
                <a:latin typeface="inherit"/>
              </a:rPr>
              <a:t>Implement Feign Client in Spring Boot Microservices</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95E43212-E37E-4C0B-A8E1-177B3B1CB5F9}"/>
              </a:ext>
            </a:extLst>
          </p:cNvPr>
          <p:cNvSpPr txBox="1"/>
          <p:nvPr/>
        </p:nvSpPr>
        <p:spPr>
          <a:xfrm>
            <a:off x="1202267" y="884745"/>
            <a:ext cx="6739465" cy="369332"/>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Programmatically, </a:t>
            </a:r>
            <a:r>
              <a:rPr lang="en-IN" b="0" i="0" dirty="0" err="1">
                <a:solidFill>
                  <a:srgbClr val="000000"/>
                </a:solidFill>
                <a:effectLst/>
                <a:latin typeface="Segoe UI" panose="020B0502040204020203" pitchFamily="34" charset="0"/>
              </a:rPr>
              <a:t>FeignClient</a:t>
            </a:r>
            <a:r>
              <a:rPr lang="en-IN" b="0" i="0" dirty="0">
                <a:solidFill>
                  <a:srgbClr val="000000"/>
                </a:solidFill>
                <a:effectLst/>
                <a:latin typeface="Segoe UI" panose="020B0502040204020203" pitchFamily="34" charset="0"/>
              </a:rPr>
              <a:t> is implemented as below.</a:t>
            </a:r>
            <a:endParaRPr lang="en-IN" dirty="0"/>
          </a:p>
        </p:txBody>
      </p:sp>
      <p:pic>
        <p:nvPicPr>
          <p:cNvPr id="7" name="Picture 6">
            <a:extLst>
              <a:ext uri="{FF2B5EF4-FFF2-40B4-BE49-F238E27FC236}">
                <a16:creationId xmlns:a16="http://schemas.microsoft.com/office/drawing/2014/main" id="{D94B1478-4E3B-431A-B41C-D4CCA972C645}"/>
              </a:ext>
            </a:extLst>
          </p:cNvPr>
          <p:cNvPicPr>
            <a:picLocks noChangeAspect="1"/>
          </p:cNvPicPr>
          <p:nvPr/>
        </p:nvPicPr>
        <p:blipFill>
          <a:blip r:embed="rId2"/>
          <a:stretch>
            <a:fillRect/>
          </a:stretch>
        </p:blipFill>
        <p:spPr>
          <a:xfrm>
            <a:off x="1876048" y="2120911"/>
            <a:ext cx="5391902" cy="2600688"/>
          </a:xfrm>
          <a:prstGeom prst="rect">
            <a:avLst/>
          </a:prstGeom>
        </p:spPr>
      </p:pic>
      <p:sp>
        <p:nvSpPr>
          <p:cNvPr id="9" name="TextBox 8">
            <a:extLst>
              <a:ext uri="{FF2B5EF4-FFF2-40B4-BE49-F238E27FC236}">
                <a16:creationId xmlns:a16="http://schemas.microsoft.com/office/drawing/2014/main" id="{45D217DE-4B40-4158-B439-6D6579316ADB}"/>
              </a:ext>
            </a:extLst>
          </p:cNvPr>
          <p:cNvSpPr txBox="1"/>
          <p:nvPr/>
        </p:nvSpPr>
        <p:spPr>
          <a:xfrm>
            <a:off x="496711" y="1442955"/>
            <a:ext cx="8331200" cy="369332"/>
          </a:xfrm>
          <a:prstGeom prst="rect">
            <a:avLst/>
          </a:prstGeom>
          <a:noFill/>
        </p:spPr>
        <p:txBody>
          <a:bodyPr wrap="square">
            <a:spAutoFit/>
          </a:bodyPr>
          <a:lstStyle/>
          <a:p>
            <a:r>
              <a:rPr lang="en-IN" b="1" i="0" dirty="0">
                <a:solidFill>
                  <a:srgbClr val="000080"/>
                </a:solidFill>
                <a:effectLst/>
                <a:latin typeface="inherit"/>
              </a:rPr>
              <a:t>@FeignClient(name=”ApplicationName”)</a:t>
            </a:r>
            <a:r>
              <a:rPr lang="en-IN" b="0" i="0" dirty="0">
                <a:solidFill>
                  <a:srgbClr val="000000"/>
                </a:solidFill>
                <a:effectLst/>
                <a:latin typeface="Segoe UI" panose="020B0502040204020203" pitchFamily="34" charset="0"/>
              </a:rPr>
              <a:t> : To define an interface for a Consumer</a:t>
            </a:r>
            <a:endParaRPr lang="en-IN" dirty="0"/>
          </a:p>
        </p:txBody>
      </p:sp>
    </p:spTree>
    <p:extLst>
      <p:ext uri="{BB962C8B-B14F-4D97-AF65-F5344CB8AC3E}">
        <p14:creationId xmlns:p14="http://schemas.microsoft.com/office/powerpoint/2010/main" val="1140825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6EADF8-6329-4738-A2F1-6B49D2D214F3}"/>
              </a:ext>
            </a:extLst>
          </p:cNvPr>
          <p:cNvSpPr txBox="1"/>
          <p:nvPr/>
        </p:nvSpPr>
        <p:spPr>
          <a:xfrm>
            <a:off x="1365956" y="228977"/>
            <a:ext cx="6513688" cy="461665"/>
          </a:xfrm>
          <a:prstGeom prst="rect">
            <a:avLst/>
          </a:prstGeom>
          <a:noFill/>
        </p:spPr>
        <p:txBody>
          <a:bodyPr wrap="square">
            <a:spAutoFit/>
          </a:bodyPr>
          <a:lstStyle/>
          <a:p>
            <a:pPr algn="ctr" fontAlgn="base"/>
            <a:r>
              <a:rPr lang="en-IN" sz="2400" b="1" i="0" dirty="0">
                <a:solidFill>
                  <a:srgbClr val="000080"/>
                </a:solidFill>
                <a:effectLst/>
                <a:latin typeface="inherit"/>
              </a:rPr>
              <a:t>Create an interface as Consumer.java</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F8EDA7A2-F897-4A42-A3C1-A071F16BB575}"/>
              </a:ext>
            </a:extLst>
          </p:cNvPr>
          <p:cNvSpPr txBox="1"/>
          <p:nvPr/>
        </p:nvSpPr>
        <p:spPr>
          <a:xfrm>
            <a:off x="541867" y="779270"/>
            <a:ext cx="2878666" cy="3970318"/>
          </a:xfrm>
          <a:prstGeom prst="rect">
            <a:avLst/>
          </a:prstGeom>
          <a:noFill/>
        </p:spPr>
        <p:txBody>
          <a:bodyPr wrap="square">
            <a:spAutoFit/>
          </a:bodyPr>
          <a:lstStyle/>
          <a:p>
            <a:pPr marL="285750" indent="-285750">
              <a:buFont typeface="Arial" panose="020B0604020202020204" pitchFamily="34" charset="0"/>
              <a:buChar char="•"/>
            </a:pPr>
            <a:r>
              <a:rPr lang="en-IN" dirty="0"/>
              <a:t>This is the most important file when talking about Feign Client. </a:t>
            </a:r>
          </a:p>
          <a:p>
            <a:pPr marL="285750" indent="-285750">
              <a:buFont typeface="Arial" panose="020B0604020202020204" pitchFamily="34" charset="0"/>
              <a:buChar char="•"/>
            </a:pPr>
            <a:r>
              <a:rPr lang="en-IN" dirty="0"/>
              <a:t>At Interface level, we need to apply @FeignClient annotation and provide the name of producer service/application as below.</a:t>
            </a:r>
          </a:p>
          <a:p>
            <a:pPr marL="285750" indent="-285750">
              <a:buFont typeface="Arial" panose="020B0604020202020204" pitchFamily="34" charset="0"/>
              <a:buChar char="•"/>
            </a:pPr>
            <a:r>
              <a:rPr lang="en-IN" dirty="0"/>
              <a:t> Further, declare the methods as per the requirement.</a:t>
            </a:r>
          </a:p>
        </p:txBody>
      </p:sp>
      <p:pic>
        <p:nvPicPr>
          <p:cNvPr id="7" name="Picture 6">
            <a:extLst>
              <a:ext uri="{FF2B5EF4-FFF2-40B4-BE49-F238E27FC236}">
                <a16:creationId xmlns:a16="http://schemas.microsoft.com/office/drawing/2014/main" id="{8957D5E3-0CD3-4A76-A6CB-E1ACB9A9415E}"/>
              </a:ext>
            </a:extLst>
          </p:cNvPr>
          <p:cNvPicPr>
            <a:picLocks noChangeAspect="1"/>
          </p:cNvPicPr>
          <p:nvPr/>
        </p:nvPicPr>
        <p:blipFill>
          <a:blip r:embed="rId2"/>
          <a:stretch>
            <a:fillRect/>
          </a:stretch>
        </p:blipFill>
        <p:spPr>
          <a:xfrm>
            <a:off x="3522988" y="931081"/>
            <a:ext cx="5439534" cy="3620005"/>
          </a:xfrm>
          <a:prstGeom prst="rect">
            <a:avLst/>
          </a:prstGeom>
        </p:spPr>
      </p:pic>
    </p:spTree>
    <p:extLst>
      <p:ext uri="{BB962C8B-B14F-4D97-AF65-F5344CB8AC3E}">
        <p14:creationId xmlns:p14="http://schemas.microsoft.com/office/powerpoint/2010/main" val="20956611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4D4EEA-F884-43D7-98F8-F04AEDB51211}"/>
              </a:ext>
            </a:extLst>
          </p:cNvPr>
          <p:cNvSpPr txBox="1"/>
          <p:nvPr/>
        </p:nvSpPr>
        <p:spPr>
          <a:xfrm>
            <a:off x="124178" y="323333"/>
            <a:ext cx="8737599" cy="461665"/>
          </a:xfrm>
          <a:prstGeom prst="rect">
            <a:avLst/>
          </a:prstGeom>
          <a:noFill/>
        </p:spPr>
        <p:txBody>
          <a:bodyPr wrap="square">
            <a:spAutoFit/>
          </a:bodyPr>
          <a:lstStyle/>
          <a:p>
            <a:pPr algn="ctr" fontAlgn="base"/>
            <a:r>
              <a:rPr lang="en-IN" sz="2400" b="1" i="0" dirty="0" err="1">
                <a:solidFill>
                  <a:srgbClr val="000080"/>
                </a:solidFill>
                <a:effectLst/>
                <a:latin typeface="inherit"/>
              </a:rPr>
              <a:t>RestController</a:t>
            </a:r>
            <a:r>
              <a:rPr lang="en-IN" sz="2400" b="1" i="0" dirty="0">
                <a:solidFill>
                  <a:srgbClr val="000080"/>
                </a:solidFill>
                <a:effectLst/>
                <a:latin typeface="inherit"/>
              </a:rPr>
              <a:t> to receive data from Micro service using Feign </a:t>
            </a:r>
            <a:r>
              <a:rPr lang="en-IN" sz="2400" b="1" i="0" dirty="0" err="1">
                <a:solidFill>
                  <a:srgbClr val="000080"/>
                </a:solidFill>
                <a:effectLst/>
                <a:latin typeface="inherit"/>
              </a:rPr>
              <a:t>Clent</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67C22DD4-D7F2-4BFC-8E0D-BBCAEAB737BB}"/>
              </a:ext>
            </a:extLst>
          </p:cNvPr>
          <p:cNvSpPr txBox="1"/>
          <p:nvPr/>
        </p:nvSpPr>
        <p:spPr>
          <a:xfrm>
            <a:off x="708377" y="810946"/>
            <a:ext cx="7727245" cy="1200329"/>
          </a:xfrm>
          <a:prstGeom prst="rect">
            <a:avLst/>
          </a:prstGeom>
          <a:noFill/>
        </p:spPr>
        <p:txBody>
          <a:bodyPr wrap="square">
            <a:spAutoFit/>
          </a:bodyPr>
          <a:lstStyle/>
          <a:p>
            <a:pPr marL="285750" indent="-285750">
              <a:buFont typeface="Arial" panose="020B0604020202020204" pitchFamily="34" charset="0"/>
              <a:buChar char="•"/>
            </a:pPr>
            <a:r>
              <a:rPr lang="en-IN" dirty="0"/>
              <a:t>At the end, create a </a:t>
            </a:r>
            <a:r>
              <a:rPr lang="en-IN" dirty="0" err="1"/>
              <a:t>RestController</a:t>
            </a:r>
            <a:r>
              <a:rPr lang="en-IN" dirty="0"/>
              <a:t> to receive the data from Book service data.</a:t>
            </a:r>
          </a:p>
          <a:p>
            <a:pPr marL="285750" indent="-285750">
              <a:buFont typeface="Arial" panose="020B0604020202020204" pitchFamily="34" charset="0"/>
              <a:buChar char="•"/>
            </a:pPr>
            <a:r>
              <a:rPr lang="en-IN" dirty="0"/>
              <a:t>The important point to note here is that we need to auto-wire the Consumer here in this class and then use it.</a:t>
            </a:r>
          </a:p>
        </p:txBody>
      </p:sp>
      <p:pic>
        <p:nvPicPr>
          <p:cNvPr id="7" name="Picture 6">
            <a:extLst>
              <a:ext uri="{FF2B5EF4-FFF2-40B4-BE49-F238E27FC236}">
                <a16:creationId xmlns:a16="http://schemas.microsoft.com/office/drawing/2014/main" id="{7E27D026-FBB9-4E8E-9BFD-0124C85FCD58}"/>
              </a:ext>
            </a:extLst>
          </p:cNvPr>
          <p:cNvPicPr>
            <a:picLocks noChangeAspect="1"/>
          </p:cNvPicPr>
          <p:nvPr/>
        </p:nvPicPr>
        <p:blipFill rotWithShape="1">
          <a:blip r:embed="rId2"/>
          <a:srcRect b="6770"/>
          <a:stretch/>
        </p:blipFill>
        <p:spPr>
          <a:xfrm>
            <a:off x="1024138" y="2037917"/>
            <a:ext cx="7411484" cy="2895327"/>
          </a:xfrm>
          <a:prstGeom prst="rect">
            <a:avLst/>
          </a:prstGeom>
        </p:spPr>
      </p:pic>
      <p:sp>
        <p:nvSpPr>
          <p:cNvPr id="8" name="Oval 7">
            <a:extLst>
              <a:ext uri="{FF2B5EF4-FFF2-40B4-BE49-F238E27FC236}">
                <a16:creationId xmlns:a16="http://schemas.microsoft.com/office/drawing/2014/main" id="{F0374FF9-2057-405C-AB52-829664A077E4}"/>
              </a:ext>
            </a:extLst>
          </p:cNvPr>
          <p:cNvSpPr/>
          <p:nvPr/>
        </p:nvSpPr>
        <p:spPr>
          <a:xfrm>
            <a:off x="5531556" y="4413956"/>
            <a:ext cx="2336800" cy="3725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15C2267-C3F7-4EDE-8DF1-58A6E160ABF6}"/>
              </a:ext>
            </a:extLst>
          </p:cNvPr>
          <p:cNvSpPr/>
          <p:nvPr/>
        </p:nvSpPr>
        <p:spPr>
          <a:xfrm>
            <a:off x="1478844" y="3048000"/>
            <a:ext cx="3397956"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42638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6ED26A-1A30-4035-8594-9126F675E10A}"/>
              </a:ext>
            </a:extLst>
          </p:cNvPr>
          <p:cNvSpPr txBox="1"/>
          <p:nvPr/>
        </p:nvSpPr>
        <p:spPr>
          <a:xfrm>
            <a:off x="541866" y="255600"/>
            <a:ext cx="7710311" cy="461665"/>
          </a:xfrm>
          <a:prstGeom prst="rect">
            <a:avLst/>
          </a:prstGeom>
          <a:noFill/>
        </p:spPr>
        <p:txBody>
          <a:bodyPr wrap="square">
            <a:spAutoFit/>
          </a:bodyPr>
          <a:lstStyle/>
          <a:p>
            <a:pPr algn="ctr" fontAlgn="base"/>
            <a:r>
              <a:rPr lang="en-IN" sz="2400" b="1" i="0" dirty="0">
                <a:solidFill>
                  <a:srgbClr val="000080"/>
                </a:solidFill>
                <a:effectLst/>
                <a:latin typeface="inherit"/>
              </a:rPr>
              <a:t>How to test </a:t>
            </a:r>
            <a:r>
              <a:rPr lang="en-IN" sz="2400" b="1" i="0" dirty="0" err="1">
                <a:solidFill>
                  <a:srgbClr val="000080"/>
                </a:solidFill>
                <a:effectLst/>
                <a:latin typeface="inherit"/>
              </a:rPr>
              <a:t>FeignClient</a:t>
            </a:r>
            <a:r>
              <a:rPr lang="en-IN" sz="2400" b="1" i="0" dirty="0">
                <a:solidFill>
                  <a:srgbClr val="000080"/>
                </a:solidFill>
                <a:effectLst/>
                <a:latin typeface="inherit"/>
              </a:rPr>
              <a:t> Enabled Microservice</a:t>
            </a:r>
            <a:endParaRPr lang="en-IN" sz="2400" b="1" i="0" dirty="0">
              <a:solidFill>
                <a:srgbClr val="3D3D3D"/>
              </a:solidFill>
              <a:effectLst/>
              <a:latin typeface="Palatino"/>
            </a:endParaRPr>
          </a:p>
        </p:txBody>
      </p:sp>
      <p:graphicFrame>
        <p:nvGraphicFramePr>
          <p:cNvPr id="6" name="Diagram 5">
            <a:extLst>
              <a:ext uri="{FF2B5EF4-FFF2-40B4-BE49-F238E27FC236}">
                <a16:creationId xmlns:a16="http://schemas.microsoft.com/office/drawing/2014/main" id="{515D3D45-D848-4244-8548-94074698988B}"/>
              </a:ext>
            </a:extLst>
          </p:cNvPr>
          <p:cNvGraphicFramePr/>
          <p:nvPr>
            <p:extLst>
              <p:ext uri="{D42A27DB-BD31-4B8C-83A1-F6EECF244321}">
                <p14:modId xmlns:p14="http://schemas.microsoft.com/office/powerpoint/2010/main" val="3067255224"/>
              </p:ext>
            </p:extLst>
          </p:nvPr>
        </p:nvGraphicFramePr>
        <p:xfrm>
          <a:off x="541867" y="970844"/>
          <a:ext cx="7794978" cy="3917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2045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AF8FE6-F06C-46DA-84DC-1C12278F4679}"/>
              </a:ext>
            </a:extLst>
          </p:cNvPr>
          <p:cNvSpPr txBox="1"/>
          <p:nvPr/>
        </p:nvSpPr>
        <p:spPr>
          <a:xfrm>
            <a:off x="1761066" y="286434"/>
            <a:ext cx="5091289" cy="461665"/>
          </a:xfrm>
          <a:prstGeom prst="rect">
            <a:avLst/>
          </a:prstGeom>
          <a:noFill/>
        </p:spPr>
        <p:txBody>
          <a:bodyPr wrap="square">
            <a:spAutoFit/>
          </a:bodyPr>
          <a:lstStyle/>
          <a:p>
            <a:pPr algn="ctr"/>
            <a:r>
              <a:rPr lang="en-IN" sz="2400" b="1" i="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rPr>
              <a:t>Components of Microservices</a:t>
            </a:r>
            <a:endParaRPr lang="en-IN" sz="2400" b="1"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CBA90AB2-D81F-4962-A869-5D45464F2E15}"/>
              </a:ext>
            </a:extLst>
          </p:cNvPr>
          <p:cNvSpPr txBox="1"/>
          <p:nvPr/>
        </p:nvSpPr>
        <p:spPr>
          <a:xfrm>
            <a:off x="778933" y="1004206"/>
            <a:ext cx="7495823"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en-IN" sz="2000" b="1" i="0" dirty="0" err="1">
                <a:solidFill>
                  <a:srgbClr val="610B4B"/>
                </a:solidFill>
                <a:effectLst/>
                <a:latin typeface="erdana"/>
              </a:rPr>
              <a:t>Hystrix</a:t>
            </a:r>
            <a:r>
              <a:rPr lang="en-IN" sz="2000" b="1" i="0" dirty="0">
                <a:solidFill>
                  <a:srgbClr val="610B4B"/>
                </a:solidFill>
                <a:effectLst/>
                <a:latin typeface="erdana"/>
              </a:rPr>
              <a:t> Server</a:t>
            </a:r>
          </a:p>
          <a:p>
            <a:pPr marL="285750" indent="-285750" algn="just">
              <a:buFont typeface="Arial" panose="020B0604020202020204" pitchFamily="34" charset="0"/>
              <a:buChar char="•"/>
            </a:pPr>
            <a:endParaRPr lang="en-IN" sz="2000" b="1" i="0" dirty="0">
              <a:solidFill>
                <a:srgbClr val="610B4B"/>
              </a:solidFill>
              <a:effectLst/>
              <a:latin typeface="erdana"/>
            </a:endParaRPr>
          </a:p>
          <a:p>
            <a:pPr marL="285750" indent="-285750" algn="just">
              <a:buFont typeface="Arial" panose="020B0604020202020204" pitchFamily="34" charset="0"/>
              <a:buChar char="•"/>
            </a:pPr>
            <a:endParaRPr lang="en-IN" b="0" i="0" dirty="0">
              <a:solidFill>
                <a:srgbClr val="333333"/>
              </a:solidFill>
              <a:effectLst/>
              <a:latin typeface="inter-regular"/>
            </a:endParaRPr>
          </a:p>
          <a:p>
            <a:pPr marL="285750" indent="-285750" algn="just">
              <a:buFont typeface="Arial" panose="020B0604020202020204" pitchFamily="34" charset="0"/>
              <a:buChar char="•"/>
            </a:pPr>
            <a:endParaRPr lang="en-IN" b="0" i="0" dirty="0">
              <a:solidFill>
                <a:srgbClr val="333333"/>
              </a:solidFill>
              <a:effectLst/>
              <a:latin typeface="inter-regular"/>
            </a:endParaRPr>
          </a:p>
          <a:p>
            <a:pPr marL="285750" indent="-285750" algn="just">
              <a:buFont typeface="Arial" panose="020B0604020202020204" pitchFamily="34" charset="0"/>
              <a:buChar char="•"/>
            </a:pPr>
            <a:r>
              <a:rPr lang="en-IN" b="0" i="0" dirty="0" err="1">
                <a:solidFill>
                  <a:srgbClr val="333333"/>
                </a:solidFill>
                <a:effectLst/>
                <a:latin typeface="inter-regular"/>
              </a:rPr>
              <a:t>Hystrix</a:t>
            </a:r>
            <a:r>
              <a:rPr lang="en-IN" b="0" i="0" dirty="0">
                <a:solidFill>
                  <a:srgbClr val="333333"/>
                </a:solidFill>
                <a:effectLst/>
                <a:latin typeface="inter-regular"/>
              </a:rPr>
              <a:t> server acts as a fault-tolerance robust system. </a:t>
            </a:r>
          </a:p>
          <a:p>
            <a:pPr marL="285750" indent="-285750" algn="just">
              <a:buFont typeface="Arial" panose="020B0604020202020204" pitchFamily="34" charset="0"/>
              <a:buChar char="•"/>
            </a:pPr>
            <a:r>
              <a:rPr lang="en-IN" b="0" i="0" dirty="0">
                <a:solidFill>
                  <a:srgbClr val="333333"/>
                </a:solidFill>
                <a:effectLst/>
                <a:latin typeface="inter-regular"/>
              </a:rPr>
              <a:t>It is used to avoid complete failure of an application. </a:t>
            </a:r>
          </a:p>
          <a:p>
            <a:pPr marL="285750" indent="-285750" algn="just">
              <a:buFont typeface="Arial" panose="020B0604020202020204" pitchFamily="34" charset="0"/>
              <a:buChar char="•"/>
            </a:pPr>
            <a:r>
              <a:rPr lang="en-IN" b="0" i="0" dirty="0">
                <a:solidFill>
                  <a:srgbClr val="333333"/>
                </a:solidFill>
                <a:effectLst/>
                <a:latin typeface="inter-regular"/>
              </a:rPr>
              <a:t>It does this by using the </a:t>
            </a:r>
            <a:r>
              <a:rPr lang="en-IN" b="1" i="0" dirty="0">
                <a:solidFill>
                  <a:srgbClr val="333333"/>
                </a:solidFill>
                <a:effectLst/>
                <a:latin typeface="inter-bold"/>
              </a:rPr>
              <a:t>Circuit Breaker mechanism</a:t>
            </a:r>
            <a:r>
              <a:rPr lang="en-IN" b="0" i="0" dirty="0">
                <a:solidFill>
                  <a:srgbClr val="333333"/>
                </a:solidFill>
                <a:effectLst/>
                <a:latin typeface="inter-regular"/>
              </a:rPr>
              <a:t>. </a:t>
            </a:r>
          </a:p>
          <a:p>
            <a:pPr marL="285750" indent="-285750" algn="just">
              <a:buFont typeface="Arial" panose="020B0604020202020204" pitchFamily="34" charset="0"/>
              <a:buChar char="•"/>
            </a:pPr>
            <a:r>
              <a:rPr lang="en-IN" b="0" i="0" dirty="0">
                <a:solidFill>
                  <a:srgbClr val="333333"/>
                </a:solidFill>
                <a:effectLst/>
                <a:latin typeface="inter-regular"/>
              </a:rPr>
              <a:t>If the application is running without any issue, the circuit remains closed. </a:t>
            </a:r>
          </a:p>
          <a:p>
            <a:pPr marL="285750" indent="-285750" algn="just">
              <a:buFont typeface="Arial" panose="020B0604020202020204" pitchFamily="34" charset="0"/>
              <a:buChar char="•"/>
            </a:pPr>
            <a:r>
              <a:rPr lang="en-IN" b="0" i="0" dirty="0">
                <a:solidFill>
                  <a:srgbClr val="333333"/>
                </a:solidFill>
                <a:effectLst/>
                <a:latin typeface="inter-regular"/>
              </a:rPr>
              <a:t>If there is an error encountered in the application, the </a:t>
            </a:r>
            <a:r>
              <a:rPr lang="en-IN" b="0" i="0" dirty="0" err="1">
                <a:solidFill>
                  <a:srgbClr val="333333"/>
                </a:solidFill>
                <a:effectLst/>
                <a:latin typeface="inter-regular"/>
              </a:rPr>
              <a:t>Hystrix</a:t>
            </a:r>
            <a:r>
              <a:rPr lang="en-IN" b="0" i="0" dirty="0">
                <a:solidFill>
                  <a:srgbClr val="333333"/>
                </a:solidFill>
                <a:effectLst/>
                <a:latin typeface="inter-regular"/>
              </a:rPr>
              <a:t> Server opens the circuit. </a:t>
            </a:r>
          </a:p>
          <a:p>
            <a:pPr marL="285750" indent="-285750" algn="just">
              <a:buFont typeface="Arial" panose="020B0604020202020204" pitchFamily="34" charset="0"/>
              <a:buChar char="•"/>
            </a:pPr>
            <a:r>
              <a:rPr lang="en-IN" b="0" i="0" dirty="0">
                <a:solidFill>
                  <a:srgbClr val="333333"/>
                </a:solidFill>
                <a:effectLst/>
                <a:latin typeface="inter-regular"/>
              </a:rPr>
              <a:t>The </a:t>
            </a:r>
            <a:r>
              <a:rPr lang="en-IN" b="0" i="0" dirty="0" err="1">
                <a:solidFill>
                  <a:srgbClr val="333333"/>
                </a:solidFill>
                <a:effectLst/>
                <a:latin typeface="inter-regular"/>
              </a:rPr>
              <a:t>Hystrix</a:t>
            </a:r>
            <a:r>
              <a:rPr lang="en-IN" b="0" i="0" dirty="0">
                <a:solidFill>
                  <a:srgbClr val="333333"/>
                </a:solidFill>
                <a:effectLst/>
                <a:latin typeface="inter-regular"/>
              </a:rPr>
              <a:t> server stops the further request to calling service. It provides a highly robust system.</a:t>
            </a:r>
          </a:p>
        </p:txBody>
      </p:sp>
      <p:pic>
        <p:nvPicPr>
          <p:cNvPr id="5" name="Picture 4">
            <a:extLst>
              <a:ext uri="{FF2B5EF4-FFF2-40B4-BE49-F238E27FC236}">
                <a16:creationId xmlns:a16="http://schemas.microsoft.com/office/drawing/2014/main" id="{6FE440A2-9BDE-4E9F-81D4-FDAC790E496F}"/>
              </a:ext>
            </a:extLst>
          </p:cNvPr>
          <p:cNvPicPr>
            <a:picLocks noChangeAspect="1"/>
          </p:cNvPicPr>
          <p:nvPr/>
        </p:nvPicPr>
        <p:blipFill rotWithShape="1">
          <a:blip r:embed="rId2"/>
          <a:srcRect l="10588" r="7491"/>
          <a:stretch/>
        </p:blipFill>
        <p:spPr>
          <a:xfrm>
            <a:off x="4888088" y="1004206"/>
            <a:ext cx="3285067" cy="1143000"/>
          </a:xfrm>
          <a:prstGeom prst="rect">
            <a:avLst/>
          </a:prstGeom>
        </p:spPr>
      </p:pic>
    </p:spTree>
    <p:extLst>
      <p:ext uri="{BB962C8B-B14F-4D97-AF65-F5344CB8AC3E}">
        <p14:creationId xmlns:p14="http://schemas.microsoft.com/office/powerpoint/2010/main" val="1249001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A651E0-AF24-49D0-9A78-D625592EF567}"/>
              </a:ext>
            </a:extLst>
          </p:cNvPr>
          <p:cNvSpPr txBox="1"/>
          <p:nvPr/>
        </p:nvSpPr>
        <p:spPr>
          <a:xfrm>
            <a:off x="711200" y="342879"/>
            <a:ext cx="7721600" cy="461665"/>
          </a:xfrm>
          <a:prstGeom prst="rect">
            <a:avLst/>
          </a:prstGeom>
          <a:noFill/>
        </p:spPr>
        <p:txBody>
          <a:bodyPr wrap="square">
            <a:spAutoFit/>
          </a:bodyPr>
          <a:lstStyle/>
          <a:p>
            <a:pPr algn="ctr" fontAlgn="base"/>
            <a:r>
              <a:rPr lang="en-IN" sz="2400" b="1" i="0" dirty="0">
                <a:solidFill>
                  <a:srgbClr val="002060"/>
                </a:solidFill>
                <a:effectLst/>
                <a:latin typeface="Palatino"/>
              </a:rPr>
              <a:t>Implement </a:t>
            </a:r>
            <a:r>
              <a:rPr lang="en-IN" sz="2400" b="1" i="0" dirty="0" err="1">
                <a:solidFill>
                  <a:srgbClr val="002060"/>
                </a:solidFill>
                <a:effectLst/>
                <a:latin typeface="Palatino"/>
              </a:rPr>
              <a:t>Hystrix</a:t>
            </a:r>
            <a:r>
              <a:rPr lang="en-IN" sz="2400" b="1" i="0" dirty="0">
                <a:solidFill>
                  <a:srgbClr val="002060"/>
                </a:solidFill>
                <a:effectLst/>
                <a:latin typeface="Palatino"/>
              </a:rPr>
              <a:t> Circuit Breaker In Microservices</a:t>
            </a:r>
          </a:p>
        </p:txBody>
      </p:sp>
      <p:sp>
        <p:nvSpPr>
          <p:cNvPr id="5" name="TextBox 4">
            <a:extLst>
              <a:ext uri="{FF2B5EF4-FFF2-40B4-BE49-F238E27FC236}">
                <a16:creationId xmlns:a16="http://schemas.microsoft.com/office/drawing/2014/main" id="{C85A1112-0380-41C6-A676-FCEFDE599AA9}"/>
              </a:ext>
            </a:extLst>
          </p:cNvPr>
          <p:cNvSpPr txBox="1"/>
          <p:nvPr/>
        </p:nvSpPr>
        <p:spPr>
          <a:xfrm>
            <a:off x="496711" y="1052394"/>
            <a:ext cx="8207022" cy="3416320"/>
          </a:xfrm>
          <a:prstGeom prst="rect">
            <a:avLst/>
          </a:prstGeom>
          <a:noFill/>
        </p:spPr>
        <p:txBody>
          <a:bodyPr wrap="square">
            <a:spAutoFit/>
          </a:bodyPr>
          <a:lstStyle/>
          <a:p>
            <a:pPr marL="285750" indent="-285750">
              <a:buFont typeface="Arial" panose="020B0604020202020204" pitchFamily="34" charset="0"/>
              <a:buChar char="•"/>
            </a:pPr>
            <a:r>
              <a:rPr lang="en-IN" dirty="0"/>
              <a:t>Microservices based applications feature a huge amount of distributed components. </a:t>
            </a:r>
          </a:p>
          <a:p>
            <a:pPr marL="285750" indent="-285750">
              <a:buFont typeface="Arial" panose="020B0604020202020204" pitchFamily="34" charset="0"/>
              <a:buChar char="•"/>
            </a:pPr>
            <a:r>
              <a:rPr lang="en-IN" dirty="0"/>
              <a:t>These components interact with each other during the request processing. </a:t>
            </a:r>
          </a:p>
          <a:p>
            <a:pPr marL="285750" indent="-285750">
              <a:buFont typeface="Arial" panose="020B0604020202020204" pitchFamily="34" charset="0"/>
              <a:buChar char="•"/>
            </a:pPr>
            <a:r>
              <a:rPr lang="en-IN" dirty="0"/>
              <a:t>As the number of interactions over the network increases the possibility of an abnormal </a:t>
            </a:r>
            <a:r>
              <a:rPr lang="en-IN" dirty="0" err="1"/>
              <a:t>behavior</a:t>
            </a:r>
            <a:r>
              <a:rPr lang="en-IN" dirty="0"/>
              <a:t> of a service may also increase. </a:t>
            </a:r>
          </a:p>
          <a:p>
            <a:pPr marL="285750" indent="-285750">
              <a:buFont typeface="Arial" panose="020B0604020202020204" pitchFamily="34" charset="0"/>
              <a:buChar char="•"/>
            </a:pPr>
            <a:r>
              <a:rPr lang="en-IN" dirty="0"/>
              <a:t>In that case we need to have some handy techniques that can prevent or minimize this abnormal </a:t>
            </a:r>
            <a:r>
              <a:rPr lang="en-IN" dirty="0" err="1"/>
              <a:t>behavior</a:t>
            </a:r>
            <a:r>
              <a:rPr lang="en-IN" dirty="0"/>
              <a:t>.</a:t>
            </a:r>
          </a:p>
          <a:p>
            <a:pPr marL="285750" indent="-285750">
              <a:buFont typeface="Arial" panose="020B0604020202020204" pitchFamily="34" charset="0"/>
              <a:buChar char="•"/>
            </a:pPr>
            <a:r>
              <a:rPr lang="en-IN" dirty="0"/>
              <a:t>Its none other then than a fault-tolerance mechanism.</a:t>
            </a:r>
          </a:p>
          <a:p>
            <a:pPr marL="285750" indent="-285750">
              <a:buFont typeface="Arial" panose="020B0604020202020204" pitchFamily="34" charset="0"/>
              <a:buChar char="•"/>
            </a:pPr>
            <a:r>
              <a:rPr lang="en-IN" dirty="0"/>
              <a:t>The circuit breaker is fault-tolerance technique that monitors and detects when a service is behaving abnormally. </a:t>
            </a:r>
          </a:p>
          <a:p>
            <a:pPr marL="285750" indent="-285750">
              <a:buFont typeface="Arial" panose="020B0604020202020204" pitchFamily="34" charset="0"/>
              <a:buChar char="•"/>
            </a:pPr>
            <a:r>
              <a:rPr lang="en-IN" dirty="0"/>
              <a:t>It temporarily rejects those calls until the service becomes healthy again.</a:t>
            </a:r>
          </a:p>
          <a:p>
            <a:pPr marL="285750" indent="-285750">
              <a:buFont typeface="Arial" panose="020B0604020202020204" pitchFamily="34" charset="0"/>
              <a:buChar char="•"/>
            </a:pPr>
            <a:r>
              <a:rPr lang="en-IN" dirty="0"/>
              <a:t>Netflix </a:t>
            </a:r>
            <a:r>
              <a:rPr lang="en-IN" dirty="0" err="1"/>
              <a:t>Hystrix</a:t>
            </a:r>
            <a:r>
              <a:rPr lang="en-IN" dirty="0"/>
              <a:t> is an open source library which provides this solution.</a:t>
            </a:r>
          </a:p>
        </p:txBody>
      </p:sp>
    </p:spTree>
    <p:extLst>
      <p:ext uri="{BB962C8B-B14F-4D97-AF65-F5344CB8AC3E}">
        <p14:creationId xmlns:p14="http://schemas.microsoft.com/office/powerpoint/2010/main" val="26548368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0E8F8A-D413-42F0-8935-336DAF2D61E3}"/>
              </a:ext>
            </a:extLst>
          </p:cNvPr>
          <p:cNvPicPr>
            <a:picLocks noChangeAspect="1"/>
          </p:cNvPicPr>
          <p:nvPr/>
        </p:nvPicPr>
        <p:blipFill rotWithShape="1">
          <a:blip r:embed="rId2"/>
          <a:srcRect b="7058"/>
          <a:stretch/>
        </p:blipFill>
        <p:spPr>
          <a:xfrm>
            <a:off x="688621" y="428978"/>
            <a:ext cx="7732889" cy="3951111"/>
          </a:xfrm>
          <a:prstGeom prst="rect">
            <a:avLst/>
          </a:prstGeom>
        </p:spPr>
      </p:pic>
    </p:spTree>
    <p:extLst>
      <p:ext uri="{BB962C8B-B14F-4D97-AF65-F5344CB8AC3E}">
        <p14:creationId xmlns:p14="http://schemas.microsoft.com/office/powerpoint/2010/main" val="4691050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BC39CE-D49B-4587-88AA-D8C94E538A14}"/>
              </a:ext>
            </a:extLst>
          </p:cNvPr>
          <p:cNvSpPr txBox="1"/>
          <p:nvPr/>
        </p:nvSpPr>
        <p:spPr>
          <a:xfrm>
            <a:off x="361243" y="1002089"/>
            <a:ext cx="8308623" cy="34163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285750" indent="-285750">
              <a:buFont typeface="Arial" panose="020B0604020202020204" pitchFamily="34" charset="0"/>
              <a:buChar char="•"/>
            </a:pPr>
            <a:r>
              <a:rPr lang="en-IN" dirty="0"/>
              <a:t>Netflix has provided a bunch of libraries to form an ecosystem in microservices. </a:t>
            </a:r>
          </a:p>
          <a:p>
            <a:pPr marL="285750" indent="-285750">
              <a:buFont typeface="Arial" panose="020B0604020202020204" pitchFamily="34" charset="0"/>
              <a:buChar char="•"/>
            </a:pPr>
            <a:r>
              <a:rPr lang="en-IN" dirty="0"/>
              <a:t>Like Eureka, </a:t>
            </a:r>
            <a:r>
              <a:rPr lang="en-IN" dirty="0" err="1"/>
              <a:t>Hystrix</a:t>
            </a:r>
            <a:r>
              <a:rPr lang="en-IN" dirty="0"/>
              <a:t> is also an open source library provided by Netflix in the Microservices space. </a:t>
            </a:r>
          </a:p>
          <a:p>
            <a:pPr marL="285750" indent="-285750">
              <a:buFont typeface="Arial" panose="020B0604020202020204" pitchFamily="34" charset="0"/>
              <a:buChar char="•"/>
            </a:pPr>
            <a:r>
              <a:rPr lang="en-IN" dirty="0" err="1"/>
              <a:t>Hystrix</a:t>
            </a:r>
            <a:r>
              <a:rPr lang="en-IN" dirty="0"/>
              <a:t> implements the Circuit Breaker pattern. </a:t>
            </a:r>
          </a:p>
          <a:p>
            <a:pPr marL="285750" indent="-285750">
              <a:buFont typeface="Arial" panose="020B0604020202020204" pitchFamily="34" charset="0"/>
              <a:buChar char="•"/>
            </a:pPr>
            <a:r>
              <a:rPr lang="en-IN" dirty="0"/>
              <a:t>You don’t have to write the network or thread programming to handle fault tolerance in the Microservices. </a:t>
            </a:r>
          </a:p>
          <a:p>
            <a:pPr marL="285750" indent="-285750">
              <a:buFont typeface="Arial" panose="020B0604020202020204" pitchFamily="34" charset="0"/>
              <a:buChar char="•"/>
            </a:pPr>
            <a:r>
              <a:rPr lang="en-IN" dirty="0"/>
              <a:t>You need to use </a:t>
            </a:r>
            <a:r>
              <a:rPr lang="en-IN" dirty="0" err="1"/>
              <a:t>Hystrix</a:t>
            </a:r>
            <a:r>
              <a:rPr lang="en-IN" dirty="0"/>
              <a:t> library just by giving parameters and that’s it. </a:t>
            </a:r>
            <a:r>
              <a:rPr lang="en-IN" dirty="0" err="1"/>
              <a:t>Hystrix</a:t>
            </a:r>
            <a:r>
              <a:rPr lang="en-IN" dirty="0"/>
              <a:t> is going to do all the work for you internally. </a:t>
            </a:r>
          </a:p>
          <a:p>
            <a:pPr marL="285750" indent="-285750">
              <a:buFont typeface="Arial" panose="020B0604020202020204" pitchFamily="34" charset="0"/>
              <a:buChar char="•"/>
            </a:pPr>
            <a:r>
              <a:rPr lang="en-IN" dirty="0"/>
              <a:t>The best part of it is that it works amazingly with Spring Boot. </a:t>
            </a:r>
          </a:p>
          <a:p>
            <a:pPr marL="285750" indent="-285750">
              <a:buFont typeface="Arial" panose="020B0604020202020204" pitchFamily="34" charset="0"/>
              <a:buChar char="•"/>
            </a:pPr>
            <a:r>
              <a:rPr lang="en-IN" dirty="0"/>
              <a:t>If you pick any Microservice based project, there are pretty good chances that they are using </a:t>
            </a:r>
            <a:r>
              <a:rPr lang="en-IN" dirty="0" err="1"/>
              <a:t>Hystrix</a:t>
            </a:r>
            <a:r>
              <a:rPr lang="en-IN" dirty="0"/>
              <a:t>.</a:t>
            </a:r>
          </a:p>
        </p:txBody>
      </p:sp>
      <p:sp>
        <p:nvSpPr>
          <p:cNvPr id="4" name="TextBox 3">
            <a:extLst>
              <a:ext uri="{FF2B5EF4-FFF2-40B4-BE49-F238E27FC236}">
                <a16:creationId xmlns:a16="http://schemas.microsoft.com/office/drawing/2014/main" id="{2D5B890D-E7ED-4422-AEA0-ED6A0CCD328E}"/>
              </a:ext>
            </a:extLst>
          </p:cNvPr>
          <p:cNvSpPr txBox="1"/>
          <p:nvPr/>
        </p:nvSpPr>
        <p:spPr>
          <a:xfrm>
            <a:off x="711200" y="342879"/>
            <a:ext cx="7721600" cy="461665"/>
          </a:xfrm>
          <a:prstGeom prst="rect">
            <a:avLst/>
          </a:prstGeom>
          <a:noFill/>
        </p:spPr>
        <p:txBody>
          <a:bodyPr wrap="square">
            <a:spAutoFit/>
          </a:bodyPr>
          <a:lstStyle/>
          <a:p>
            <a:pPr algn="ctr" fontAlgn="base"/>
            <a:r>
              <a:rPr lang="en-IN" sz="2400" b="1" i="0" dirty="0">
                <a:solidFill>
                  <a:srgbClr val="002060"/>
                </a:solidFill>
                <a:effectLst/>
                <a:latin typeface="Palatino"/>
              </a:rPr>
              <a:t>Introduction to </a:t>
            </a:r>
            <a:r>
              <a:rPr lang="en-IN" sz="2400" b="1" i="0" dirty="0" err="1">
                <a:solidFill>
                  <a:srgbClr val="002060"/>
                </a:solidFill>
                <a:effectLst/>
                <a:latin typeface="Palatino"/>
              </a:rPr>
              <a:t>Hystrix</a:t>
            </a:r>
            <a:endParaRPr lang="en-IN" sz="2400" b="1" i="0" dirty="0">
              <a:solidFill>
                <a:srgbClr val="002060"/>
              </a:solidFill>
              <a:effectLst/>
              <a:latin typeface="Palatino"/>
            </a:endParaRPr>
          </a:p>
        </p:txBody>
      </p:sp>
    </p:spTree>
    <p:extLst>
      <p:ext uri="{BB962C8B-B14F-4D97-AF65-F5344CB8AC3E}">
        <p14:creationId xmlns:p14="http://schemas.microsoft.com/office/powerpoint/2010/main" val="2696677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584EA0-0754-44AE-8522-E3E68FA25B04}"/>
              </a:ext>
            </a:extLst>
          </p:cNvPr>
          <p:cNvSpPr txBox="1"/>
          <p:nvPr/>
        </p:nvSpPr>
        <p:spPr>
          <a:xfrm>
            <a:off x="1258711" y="216678"/>
            <a:ext cx="6626578" cy="461665"/>
          </a:xfrm>
          <a:prstGeom prst="rect">
            <a:avLst/>
          </a:prstGeom>
          <a:noFill/>
        </p:spPr>
        <p:txBody>
          <a:bodyPr wrap="square">
            <a:spAutoFit/>
          </a:bodyPr>
          <a:lstStyle/>
          <a:p>
            <a:pPr algn="ctr" fontAlgn="base"/>
            <a:r>
              <a:rPr lang="en-IN" sz="2400" b="1" i="0" dirty="0">
                <a:solidFill>
                  <a:srgbClr val="000080"/>
                </a:solidFill>
                <a:effectLst/>
                <a:latin typeface="inherit"/>
              </a:rPr>
              <a:t>What is Circuit Breaker in Microservices?</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9B19A648-EECD-421B-8881-4CDE67A6E18D}"/>
              </a:ext>
            </a:extLst>
          </p:cNvPr>
          <p:cNvSpPr txBox="1"/>
          <p:nvPr/>
        </p:nvSpPr>
        <p:spPr>
          <a:xfrm>
            <a:off x="762000" y="803196"/>
            <a:ext cx="7620000" cy="397031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In a microservice based application, Circuit Breaker is a technique, where we stop executing an erroneous method and redirect every request to a custom method (Fallback method). </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Generally, we stop execution of a particular method if it is continuously throwing an exception. </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When we break the circuit, we also avoid any cascading failures to the downstream services. </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Its basic function is to interrupt current flow after a fault is detected.</a:t>
            </a:r>
            <a:br>
              <a:rPr lang="en-IN" b="0" i="0" dirty="0">
                <a:solidFill>
                  <a:srgbClr val="000000"/>
                </a:solidFill>
                <a:effectLst/>
                <a:latin typeface="Segoe UI" panose="020B0502040204020203" pitchFamily="34" charset="0"/>
              </a:rPr>
            </a:br>
            <a:r>
              <a:rPr lang="en-IN" b="0" i="0" dirty="0">
                <a:solidFill>
                  <a:srgbClr val="000000"/>
                </a:solidFill>
                <a:effectLst/>
                <a:latin typeface="Segoe UI" panose="020B0502040204020203" pitchFamily="34" charset="0"/>
              </a:rPr>
              <a:t>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A circuit breaker can be reset to resume normal operation either manually or automatically.</a:t>
            </a:r>
            <a:endParaRPr lang="en-IN" dirty="0"/>
          </a:p>
        </p:txBody>
      </p:sp>
    </p:spTree>
    <p:extLst>
      <p:ext uri="{BB962C8B-B14F-4D97-AF65-F5344CB8AC3E}">
        <p14:creationId xmlns:p14="http://schemas.microsoft.com/office/powerpoint/2010/main" val="13652396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076031-9589-4C3F-8D00-A92F2B520F9F}"/>
              </a:ext>
            </a:extLst>
          </p:cNvPr>
          <p:cNvSpPr txBox="1"/>
          <p:nvPr/>
        </p:nvSpPr>
        <p:spPr>
          <a:xfrm>
            <a:off x="1648178" y="233022"/>
            <a:ext cx="6400800" cy="461665"/>
          </a:xfrm>
          <a:prstGeom prst="rect">
            <a:avLst/>
          </a:prstGeom>
          <a:noFill/>
        </p:spPr>
        <p:txBody>
          <a:bodyPr wrap="square">
            <a:spAutoFit/>
          </a:bodyPr>
          <a:lstStyle/>
          <a:p>
            <a:pPr algn="l" fontAlgn="base"/>
            <a:r>
              <a:rPr lang="en-IN" sz="2400" b="1" i="0" dirty="0">
                <a:solidFill>
                  <a:srgbClr val="000080"/>
                </a:solidFill>
                <a:effectLst/>
                <a:latin typeface="inherit"/>
              </a:rPr>
              <a:t>What is a Fallback Method in Microservices?</a:t>
            </a:r>
            <a:endParaRPr lang="en-IN" sz="2400" b="1" i="0" dirty="0">
              <a:solidFill>
                <a:srgbClr val="3D3D3D"/>
              </a:solidFill>
              <a:effectLst/>
              <a:latin typeface="Palatino"/>
            </a:endParaRPr>
          </a:p>
        </p:txBody>
      </p:sp>
      <p:sp>
        <p:nvSpPr>
          <p:cNvPr id="7" name="TextBox 6">
            <a:extLst>
              <a:ext uri="{FF2B5EF4-FFF2-40B4-BE49-F238E27FC236}">
                <a16:creationId xmlns:a16="http://schemas.microsoft.com/office/drawing/2014/main" id="{E9D5DB44-3F89-4152-A391-0B3D18C1510F}"/>
              </a:ext>
            </a:extLst>
          </p:cNvPr>
          <p:cNvSpPr txBox="1"/>
          <p:nvPr/>
        </p:nvSpPr>
        <p:spPr>
          <a:xfrm>
            <a:off x="457199" y="1004206"/>
            <a:ext cx="7885289"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If an actual method of a microservice is throwing exception continuously, then we avoid execution of the actual logic for some time. </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Instead, we redirect the request to a Dummy method that provides the response back to client’s request. </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Such dummy method is called as Fallback method. </a:t>
            </a:r>
            <a:br>
              <a:rPr lang="en-IN" b="0" i="0" dirty="0">
                <a:solidFill>
                  <a:srgbClr val="000000"/>
                </a:solidFill>
                <a:effectLst/>
                <a:latin typeface="Segoe UI" panose="020B0502040204020203" pitchFamily="34" charset="0"/>
              </a:rPr>
            </a:br>
            <a:endParaRPr lang="en-IN" b="0" i="0"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This method can provide dummy responses such as ‘Service Not Working’, ‘Unable to Process’, ‘try after some time’ etc.</a:t>
            </a:r>
            <a:endParaRPr lang="en-IN" dirty="0"/>
          </a:p>
        </p:txBody>
      </p:sp>
    </p:spTree>
    <p:extLst>
      <p:ext uri="{BB962C8B-B14F-4D97-AF65-F5344CB8AC3E}">
        <p14:creationId xmlns:p14="http://schemas.microsoft.com/office/powerpoint/2010/main" val="11647666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95EE6E-D804-445E-B669-7347336002BE}"/>
              </a:ext>
            </a:extLst>
          </p:cNvPr>
          <p:cNvSpPr txBox="1"/>
          <p:nvPr/>
        </p:nvSpPr>
        <p:spPr>
          <a:xfrm>
            <a:off x="801511" y="210445"/>
            <a:ext cx="7518400" cy="461665"/>
          </a:xfrm>
          <a:prstGeom prst="rect">
            <a:avLst/>
          </a:prstGeom>
          <a:noFill/>
        </p:spPr>
        <p:txBody>
          <a:bodyPr wrap="square">
            <a:spAutoFit/>
          </a:bodyPr>
          <a:lstStyle/>
          <a:p>
            <a:pPr algn="ctr" fontAlgn="base"/>
            <a:r>
              <a:rPr lang="en-IN" sz="2400" b="1" i="0" dirty="0">
                <a:solidFill>
                  <a:srgbClr val="000080"/>
                </a:solidFill>
                <a:effectLst/>
                <a:latin typeface="inherit"/>
              </a:rPr>
              <a:t>Why do we need a Circuit Breaker?</a:t>
            </a:r>
            <a:endParaRPr lang="en-IN" sz="2400" b="1" i="0" dirty="0">
              <a:solidFill>
                <a:srgbClr val="3D3D3D"/>
              </a:solidFill>
              <a:effectLst/>
              <a:latin typeface="Palatino"/>
            </a:endParaRPr>
          </a:p>
        </p:txBody>
      </p:sp>
      <p:sp>
        <p:nvSpPr>
          <p:cNvPr id="5" name="TextBox 4">
            <a:extLst>
              <a:ext uri="{FF2B5EF4-FFF2-40B4-BE49-F238E27FC236}">
                <a16:creationId xmlns:a16="http://schemas.microsoft.com/office/drawing/2014/main" id="{BCA4AD44-86B5-46D9-A79D-04DAE96C98E7}"/>
              </a:ext>
            </a:extLst>
          </p:cNvPr>
          <p:cNvSpPr txBox="1"/>
          <p:nvPr/>
        </p:nvSpPr>
        <p:spPr>
          <a:xfrm>
            <a:off x="406399" y="863590"/>
            <a:ext cx="8116711" cy="34163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It’s very common for software applications to make remote calls to a software program, possibly running on different machines across a network.</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One of the big differences between in-memory calls and remote calls is that remote calls may fail, or hang without a response until some timeout limit is reached.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What’s worse, if you have many requests on an unresponsive service, then you can run out of critical resources leading to cascading failures across multiple systems.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The basic idea behind the circuit breaker is very simple.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You wrap a protected function call in a circuit breaker object, which monitors for failures. </a:t>
            </a:r>
          </a:p>
          <a:p>
            <a:pPr marL="285750" indent="-285750">
              <a:buFont typeface="Arial" panose="020B0604020202020204" pitchFamily="34" charset="0"/>
              <a:buChar char="•"/>
            </a:pPr>
            <a:r>
              <a:rPr lang="en-IN" b="0" i="0" dirty="0">
                <a:solidFill>
                  <a:srgbClr val="000000"/>
                </a:solidFill>
                <a:effectLst/>
                <a:latin typeface="Segoe UI" panose="020B0502040204020203" pitchFamily="34" charset="0"/>
              </a:rPr>
              <a:t>Once the failures reach a certain threshold, the circuit breaker falls.</a:t>
            </a:r>
            <a:endParaRPr lang="en-IN" dirty="0"/>
          </a:p>
        </p:txBody>
      </p:sp>
    </p:spTree>
    <p:extLst>
      <p:ext uri="{BB962C8B-B14F-4D97-AF65-F5344CB8AC3E}">
        <p14:creationId xmlns:p14="http://schemas.microsoft.com/office/powerpoint/2010/main" val="10902567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0F89D0-448B-41C8-BA42-38FD5D621C64}"/>
              </a:ext>
            </a:extLst>
          </p:cNvPr>
          <p:cNvSpPr txBox="1"/>
          <p:nvPr/>
        </p:nvSpPr>
        <p:spPr>
          <a:xfrm>
            <a:off x="1574799" y="289466"/>
            <a:ext cx="5650089" cy="461665"/>
          </a:xfrm>
          <a:prstGeom prst="rect">
            <a:avLst/>
          </a:prstGeom>
          <a:noFill/>
        </p:spPr>
        <p:txBody>
          <a:bodyPr wrap="square">
            <a:spAutoFit/>
          </a:bodyPr>
          <a:lstStyle/>
          <a:p>
            <a:pPr algn="ctr" fontAlgn="base"/>
            <a:r>
              <a:rPr lang="en-IN" sz="2400" b="1" i="0" dirty="0">
                <a:solidFill>
                  <a:srgbClr val="000080"/>
                </a:solidFill>
                <a:effectLst/>
                <a:latin typeface="inherit"/>
              </a:rPr>
              <a:t>What are the states of Circuit Breaker?</a:t>
            </a:r>
            <a:endParaRPr lang="en-IN" sz="2400" b="1" i="0" dirty="0">
              <a:solidFill>
                <a:srgbClr val="3D3D3D"/>
              </a:solidFill>
              <a:effectLst/>
              <a:latin typeface="Palatino"/>
            </a:endParaRPr>
          </a:p>
        </p:txBody>
      </p:sp>
      <p:sp>
        <p:nvSpPr>
          <p:cNvPr id="7" name="TextBox 6">
            <a:extLst>
              <a:ext uri="{FF2B5EF4-FFF2-40B4-BE49-F238E27FC236}">
                <a16:creationId xmlns:a16="http://schemas.microsoft.com/office/drawing/2014/main" id="{EC4EFCB4-DDBF-451F-9D18-CED1B4AA899E}"/>
              </a:ext>
            </a:extLst>
          </p:cNvPr>
          <p:cNvSpPr txBox="1"/>
          <p:nvPr/>
        </p:nvSpPr>
        <p:spPr>
          <a:xfrm>
            <a:off x="451556" y="890641"/>
            <a:ext cx="8342488" cy="646331"/>
          </a:xfrm>
          <a:prstGeom prst="rect">
            <a:avLst/>
          </a:prstGeom>
          <a:noFill/>
        </p:spPr>
        <p:txBody>
          <a:bodyPr wrap="square">
            <a:spAutoFit/>
          </a:bodyPr>
          <a:lstStyle/>
          <a:p>
            <a:pPr marL="285750" indent="-285750">
              <a:buFont typeface="Arial" panose="020B0604020202020204" pitchFamily="34" charset="0"/>
              <a:buChar char="•"/>
            </a:pPr>
            <a:r>
              <a:rPr lang="en-IN" dirty="0"/>
              <a:t>Depending on the state, Circuit Breaker changes its behaviour.                  There are </a:t>
            </a:r>
            <a:r>
              <a:rPr lang="en-IN" b="1" dirty="0">
                <a:solidFill>
                  <a:srgbClr val="C00000"/>
                </a:solidFill>
              </a:rPr>
              <a:t>three states </a:t>
            </a:r>
            <a:r>
              <a:rPr lang="en-IN" dirty="0"/>
              <a:t>of a Circuit Breaker.</a:t>
            </a:r>
          </a:p>
        </p:txBody>
      </p:sp>
      <p:sp>
        <p:nvSpPr>
          <p:cNvPr id="13" name="TextBox 12">
            <a:extLst>
              <a:ext uri="{FF2B5EF4-FFF2-40B4-BE49-F238E27FC236}">
                <a16:creationId xmlns:a16="http://schemas.microsoft.com/office/drawing/2014/main" id="{8AE39E6A-2050-4A65-AD35-64E6DEE0C1BC}"/>
              </a:ext>
            </a:extLst>
          </p:cNvPr>
          <p:cNvSpPr txBox="1"/>
          <p:nvPr/>
        </p:nvSpPr>
        <p:spPr>
          <a:xfrm>
            <a:off x="361245" y="1696703"/>
            <a:ext cx="8432799" cy="1477328"/>
          </a:xfrm>
          <a:prstGeom prst="rect">
            <a:avLst/>
          </a:prstGeom>
          <a:noFill/>
        </p:spPr>
        <p:txBody>
          <a:bodyPr wrap="square">
            <a:spAutoFit/>
          </a:bodyPr>
          <a:lstStyle/>
          <a:p>
            <a:pPr algn="l" fontAlgn="base"/>
            <a:r>
              <a:rPr lang="en-IN" b="1" i="0" dirty="0">
                <a:solidFill>
                  <a:srgbClr val="000080"/>
                </a:solidFill>
                <a:effectLst/>
                <a:latin typeface="inherit"/>
              </a:rPr>
              <a:t>Closed </a:t>
            </a:r>
            <a:endParaRPr lang="en-IN" b="1" i="0" dirty="0">
              <a:solidFill>
                <a:srgbClr val="3D3D3D"/>
              </a:solidFill>
              <a:effectLst/>
              <a:latin typeface="Palatino"/>
            </a:endParaRP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If Client request is sent to the actual service method only, then it is called as CLOSED CIRCUIT. </a:t>
            </a: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Hence, this state represents that the service is running properly and providing the expected functionality.</a:t>
            </a:r>
          </a:p>
        </p:txBody>
      </p:sp>
      <p:sp>
        <p:nvSpPr>
          <p:cNvPr id="16" name="TextBox 15">
            <a:extLst>
              <a:ext uri="{FF2B5EF4-FFF2-40B4-BE49-F238E27FC236}">
                <a16:creationId xmlns:a16="http://schemas.microsoft.com/office/drawing/2014/main" id="{5E50D18B-8E3E-42AC-883C-60DFC337877D}"/>
              </a:ext>
            </a:extLst>
          </p:cNvPr>
          <p:cNvSpPr txBox="1"/>
          <p:nvPr/>
        </p:nvSpPr>
        <p:spPr>
          <a:xfrm>
            <a:off x="361246" y="3333762"/>
            <a:ext cx="8432798" cy="1477328"/>
          </a:xfrm>
          <a:prstGeom prst="rect">
            <a:avLst/>
          </a:prstGeom>
          <a:noFill/>
        </p:spPr>
        <p:txBody>
          <a:bodyPr wrap="square">
            <a:spAutoFit/>
          </a:bodyPr>
          <a:lstStyle/>
          <a:p>
            <a:pPr fontAlgn="base"/>
            <a:r>
              <a:rPr lang="en-IN" b="1" dirty="0">
                <a:solidFill>
                  <a:srgbClr val="000080"/>
                </a:solidFill>
                <a:latin typeface="inherit"/>
              </a:rPr>
              <a:t>Open </a:t>
            </a:r>
          </a:p>
          <a:p>
            <a:pPr marL="285750" indent="-285750">
              <a:buFont typeface="Arial" panose="020B0604020202020204" pitchFamily="34" charset="0"/>
              <a:buChar char="•"/>
            </a:pPr>
            <a:r>
              <a:rPr lang="en-IN" dirty="0"/>
              <a:t>If Client request is redirected to Fallback method, then such case is an OPEN CIRCUIT. </a:t>
            </a:r>
          </a:p>
          <a:p>
            <a:pPr marL="285750" indent="-285750">
              <a:buFont typeface="Arial" panose="020B0604020202020204" pitchFamily="34" charset="0"/>
              <a:buChar char="•"/>
            </a:pPr>
            <a:r>
              <a:rPr lang="en-IN" dirty="0"/>
              <a:t>Hence, this state represents that service is unavailable or faulty and error rate is beyond the threshold.</a:t>
            </a:r>
          </a:p>
        </p:txBody>
      </p:sp>
    </p:spTree>
    <p:extLst>
      <p:ext uri="{BB962C8B-B14F-4D97-AF65-F5344CB8AC3E}">
        <p14:creationId xmlns:p14="http://schemas.microsoft.com/office/powerpoint/2010/main" val="13322804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3EA78F-140B-48FE-B895-BA96476E4548}"/>
              </a:ext>
            </a:extLst>
          </p:cNvPr>
          <p:cNvSpPr txBox="1"/>
          <p:nvPr/>
        </p:nvSpPr>
        <p:spPr>
          <a:xfrm>
            <a:off x="735623" y="1206573"/>
            <a:ext cx="7672754" cy="3139321"/>
          </a:xfrm>
          <a:prstGeom prst="rect">
            <a:avLst/>
          </a:prstGeom>
          <a:noFill/>
        </p:spPr>
        <p:txBody>
          <a:bodyPr wrap="square">
            <a:spAutoFit/>
          </a:bodyPr>
          <a:lstStyle/>
          <a:p>
            <a:pPr algn="l" fontAlgn="base"/>
            <a:r>
              <a:rPr lang="en-IN" b="1" i="0" dirty="0">
                <a:solidFill>
                  <a:srgbClr val="000080"/>
                </a:solidFill>
                <a:effectLst/>
                <a:latin typeface="inherit"/>
              </a:rPr>
              <a:t>Half-Open </a:t>
            </a:r>
            <a:endParaRPr lang="en-IN" b="1" i="0" dirty="0">
              <a:solidFill>
                <a:srgbClr val="3D3D3D"/>
              </a:solidFill>
              <a:effectLst/>
              <a:latin typeface="Palatino"/>
            </a:endParaRP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Once the state becomes OPEN, we wait for some time in the OPEN state. </a:t>
            </a: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After a certain period of time, the state becomes HALF_OPEN.</a:t>
            </a: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During this period, we do send some requests to Service to check if we still get the proper response. </a:t>
            </a: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If the failure rate is below the threshold, the state would become CLOSED. </a:t>
            </a: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If the failure rate is above the threshold, then the state becomes OPEN once again. </a:t>
            </a: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This cycle continues till the service becomes stable.</a:t>
            </a:r>
          </a:p>
        </p:txBody>
      </p:sp>
      <p:sp>
        <p:nvSpPr>
          <p:cNvPr id="5" name="TextBox 4">
            <a:extLst>
              <a:ext uri="{FF2B5EF4-FFF2-40B4-BE49-F238E27FC236}">
                <a16:creationId xmlns:a16="http://schemas.microsoft.com/office/drawing/2014/main" id="{E3B1188F-2294-4F33-80E8-95372AF5180B}"/>
              </a:ext>
            </a:extLst>
          </p:cNvPr>
          <p:cNvSpPr txBox="1"/>
          <p:nvPr/>
        </p:nvSpPr>
        <p:spPr>
          <a:xfrm>
            <a:off x="949569" y="231503"/>
            <a:ext cx="6811108" cy="461665"/>
          </a:xfrm>
          <a:prstGeom prst="rect">
            <a:avLst/>
          </a:prstGeom>
          <a:noFill/>
        </p:spPr>
        <p:txBody>
          <a:bodyPr wrap="square">
            <a:spAutoFit/>
          </a:bodyPr>
          <a:lstStyle/>
          <a:p>
            <a:pPr algn="ctr" fontAlgn="base"/>
            <a:r>
              <a:rPr lang="en-IN" sz="2400" b="1" i="0" dirty="0">
                <a:solidFill>
                  <a:srgbClr val="000080"/>
                </a:solidFill>
                <a:effectLst/>
                <a:latin typeface="inherit"/>
              </a:rPr>
              <a:t>What are the states of Circuit Breaker?</a:t>
            </a:r>
            <a:endParaRPr lang="en-IN" sz="2400" b="1" i="0" dirty="0">
              <a:solidFill>
                <a:srgbClr val="3D3D3D"/>
              </a:solidFill>
              <a:effectLst/>
              <a:latin typeface="Palatino"/>
            </a:endParaRPr>
          </a:p>
        </p:txBody>
      </p:sp>
    </p:spTree>
    <p:extLst>
      <p:ext uri="{BB962C8B-B14F-4D97-AF65-F5344CB8AC3E}">
        <p14:creationId xmlns:p14="http://schemas.microsoft.com/office/powerpoint/2010/main" val="601848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576A80-2D8F-4D8A-AC7C-E553922140AA}"/>
              </a:ext>
            </a:extLst>
          </p:cNvPr>
          <p:cNvSpPr txBox="1"/>
          <p:nvPr/>
        </p:nvSpPr>
        <p:spPr>
          <a:xfrm>
            <a:off x="530578" y="365456"/>
            <a:ext cx="7789333" cy="461665"/>
          </a:xfrm>
          <a:prstGeom prst="rect">
            <a:avLst/>
          </a:prstGeom>
          <a:noFill/>
        </p:spPr>
        <p:txBody>
          <a:bodyPr wrap="square">
            <a:spAutoFit/>
          </a:bodyPr>
          <a:lstStyle/>
          <a:p>
            <a:pPr algn="ctr" fontAlgn="base"/>
            <a:r>
              <a:rPr lang="en-IN" sz="2400" b="1" i="0" dirty="0">
                <a:solidFill>
                  <a:srgbClr val="000080"/>
                </a:solidFill>
                <a:effectLst/>
                <a:latin typeface="inherit"/>
              </a:rPr>
              <a:t>How to Implement </a:t>
            </a:r>
            <a:r>
              <a:rPr lang="en-IN" sz="2400" b="1" i="0" dirty="0" err="1">
                <a:solidFill>
                  <a:srgbClr val="000080"/>
                </a:solidFill>
                <a:effectLst/>
                <a:latin typeface="inherit"/>
              </a:rPr>
              <a:t>Hystrix</a:t>
            </a:r>
            <a:r>
              <a:rPr lang="en-IN" sz="2400" b="1" i="0" dirty="0">
                <a:solidFill>
                  <a:srgbClr val="000080"/>
                </a:solidFill>
                <a:effectLst/>
                <a:latin typeface="inherit"/>
              </a:rPr>
              <a:t> Circuit Breaker in Microservices </a:t>
            </a:r>
            <a:endParaRPr lang="en-IN" sz="2400" b="1" i="0" dirty="0">
              <a:solidFill>
                <a:srgbClr val="3D3D3D"/>
              </a:solidFill>
              <a:effectLst/>
              <a:latin typeface="Palatino"/>
            </a:endParaRPr>
          </a:p>
        </p:txBody>
      </p:sp>
      <p:sp>
        <p:nvSpPr>
          <p:cNvPr id="7" name="TextBox 6">
            <a:extLst>
              <a:ext uri="{FF2B5EF4-FFF2-40B4-BE49-F238E27FC236}">
                <a16:creationId xmlns:a16="http://schemas.microsoft.com/office/drawing/2014/main" id="{26E43876-F223-49A7-9834-BF58936E4ABA}"/>
              </a:ext>
            </a:extLst>
          </p:cNvPr>
          <p:cNvSpPr txBox="1"/>
          <p:nvPr/>
        </p:nvSpPr>
        <p:spPr>
          <a:xfrm>
            <a:off x="778933" y="1053310"/>
            <a:ext cx="7789333" cy="2585323"/>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l" fontAlgn="base"/>
            <a:r>
              <a:rPr lang="en-IN" b="1" i="0" dirty="0">
                <a:solidFill>
                  <a:srgbClr val="000080"/>
                </a:solidFill>
                <a:effectLst/>
                <a:latin typeface="inherit"/>
              </a:rPr>
              <a:t>Step #1 : Create a Spring Boot Project in STS(Spring Tool Suite)</a:t>
            </a:r>
            <a:br>
              <a:rPr lang="en-IN" b="1" i="0" dirty="0">
                <a:solidFill>
                  <a:srgbClr val="000080"/>
                </a:solidFill>
                <a:effectLst/>
                <a:latin typeface="inherit"/>
              </a:rPr>
            </a:br>
            <a:endParaRPr lang="en-IN" b="1" i="0" dirty="0">
              <a:solidFill>
                <a:srgbClr val="3D3D3D"/>
              </a:solidFill>
              <a:effectLst/>
              <a:latin typeface="Palatino"/>
            </a:endParaRP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Here, we will use STS(Spring Tool Suite) to create our Spring Boot Project. If you are new to Spring Boot, visit </a:t>
            </a:r>
            <a:r>
              <a:rPr lang="en-IN" b="0" i="0" u="none" strike="noStrike" dirty="0">
                <a:solidFill>
                  <a:srgbClr val="A52A2A"/>
                </a:solidFill>
                <a:effectLst/>
                <a:latin typeface="inherit"/>
              </a:rPr>
              <a:t>Internal Link</a:t>
            </a:r>
            <a:r>
              <a:rPr lang="en-IN" b="0" i="0" dirty="0">
                <a:solidFill>
                  <a:srgbClr val="000000"/>
                </a:solidFill>
                <a:effectLst/>
                <a:latin typeface="Segoe UI" panose="020B0502040204020203" pitchFamily="34" charset="0"/>
              </a:rPr>
              <a:t> to create a sample project in spring boot using STS. </a:t>
            </a:r>
          </a:p>
          <a:p>
            <a:pPr marL="285750" indent="-285750" algn="l" fontAlgn="base">
              <a:buFont typeface="Arial" panose="020B0604020202020204" pitchFamily="34" charset="0"/>
              <a:buChar char="•"/>
            </a:pPr>
            <a:endParaRPr lang="en-IN" b="0" i="0" dirty="0">
              <a:solidFill>
                <a:srgbClr val="000000"/>
              </a:solidFill>
              <a:effectLst/>
              <a:latin typeface="Segoe UI" panose="020B0502040204020203" pitchFamily="34" charset="0"/>
            </a:endParaRPr>
          </a:p>
          <a:p>
            <a:pPr marL="285750" indent="-285750" algn="l" fontAlgn="base">
              <a:buFont typeface="Arial" panose="020B0604020202020204" pitchFamily="34" charset="0"/>
              <a:buChar char="•"/>
            </a:pPr>
            <a:r>
              <a:rPr lang="en-IN" b="0" i="0" dirty="0">
                <a:solidFill>
                  <a:srgbClr val="000000"/>
                </a:solidFill>
                <a:effectLst/>
                <a:latin typeface="Segoe UI" panose="020B0502040204020203" pitchFamily="34" charset="0"/>
              </a:rPr>
              <a:t>While creating a project in STS add starters </a:t>
            </a:r>
            <a:r>
              <a:rPr lang="en-IN" b="1" i="0" dirty="0">
                <a:solidFill>
                  <a:srgbClr val="C00000"/>
                </a:solidFill>
                <a:effectLst/>
                <a:latin typeface="Segoe UI" panose="020B0502040204020203" pitchFamily="34" charset="0"/>
              </a:rPr>
              <a:t>‘</a:t>
            </a:r>
            <a:r>
              <a:rPr lang="en-IN" b="1" i="0" dirty="0" err="1">
                <a:solidFill>
                  <a:srgbClr val="C00000"/>
                </a:solidFill>
                <a:effectLst/>
                <a:latin typeface="Segoe UI" panose="020B0502040204020203" pitchFamily="34" charset="0"/>
              </a:rPr>
              <a:t>Hystrix</a:t>
            </a:r>
            <a:r>
              <a:rPr lang="en-IN" b="1" i="0" dirty="0">
                <a:solidFill>
                  <a:srgbClr val="C00000"/>
                </a:solidFill>
                <a:effectLst/>
                <a:latin typeface="Segoe UI" panose="020B0502040204020203" pitchFamily="34" charset="0"/>
              </a:rPr>
              <a:t>’, ‘</a:t>
            </a:r>
            <a:r>
              <a:rPr lang="en-IN" b="1" i="0" dirty="0" err="1">
                <a:solidFill>
                  <a:srgbClr val="C00000"/>
                </a:solidFill>
                <a:effectLst/>
                <a:latin typeface="Segoe UI" panose="020B0502040204020203" pitchFamily="34" charset="0"/>
              </a:rPr>
              <a:t>Hystrix</a:t>
            </a:r>
            <a:r>
              <a:rPr lang="en-IN" b="1" i="0" dirty="0">
                <a:solidFill>
                  <a:srgbClr val="C00000"/>
                </a:solidFill>
                <a:effectLst/>
                <a:latin typeface="Segoe UI" panose="020B0502040204020203" pitchFamily="34" charset="0"/>
              </a:rPr>
              <a:t> Dashboard’, ‘Spring Web’, ‘Spring Boot Actuator’ </a:t>
            </a:r>
            <a:r>
              <a:rPr lang="en-IN" b="0" i="0" dirty="0">
                <a:solidFill>
                  <a:srgbClr val="000000"/>
                </a:solidFill>
                <a:effectLst/>
                <a:latin typeface="Segoe UI" panose="020B0502040204020203" pitchFamily="34" charset="0"/>
              </a:rPr>
              <a:t>in order to get features of it.</a:t>
            </a:r>
          </a:p>
        </p:txBody>
      </p:sp>
      <p:sp>
        <p:nvSpPr>
          <p:cNvPr id="9" name="TextBox 8">
            <a:extLst>
              <a:ext uri="{FF2B5EF4-FFF2-40B4-BE49-F238E27FC236}">
                <a16:creationId xmlns:a16="http://schemas.microsoft.com/office/drawing/2014/main" id="{5F43AC20-1A72-4EBD-ADEE-AFB09AAEC3C4}"/>
              </a:ext>
            </a:extLst>
          </p:cNvPr>
          <p:cNvSpPr txBox="1"/>
          <p:nvPr/>
        </p:nvSpPr>
        <p:spPr>
          <a:xfrm>
            <a:off x="428976" y="3864822"/>
            <a:ext cx="8489245" cy="92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IN" b="1" i="0" dirty="0">
                <a:solidFill>
                  <a:srgbClr val="000000"/>
                </a:solidFill>
                <a:effectLst/>
                <a:latin typeface="Segoe UI" panose="020B0502040204020203" pitchFamily="34" charset="0"/>
              </a:rPr>
              <a:t>Note :</a:t>
            </a:r>
            <a:r>
              <a:rPr lang="en-IN" b="0" i="0" dirty="0">
                <a:solidFill>
                  <a:srgbClr val="000000"/>
                </a:solidFill>
                <a:effectLst/>
                <a:latin typeface="Segoe UI" panose="020B0502040204020203" pitchFamily="34" charset="0"/>
              </a:rPr>
              <a:t> It is just a recommendation to please modify spring cloud version in pom.xml as below.</a:t>
            </a:r>
            <a:br>
              <a:rPr lang="en-IN" dirty="0"/>
            </a:br>
            <a:r>
              <a:rPr lang="en-IN" b="1" i="0" dirty="0">
                <a:solidFill>
                  <a:srgbClr val="993366"/>
                </a:solidFill>
                <a:effectLst/>
                <a:latin typeface="Mulish"/>
              </a:rPr>
              <a:t>&lt;spring-</a:t>
            </a:r>
            <a:r>
              <a:rPr lang="en-IN" b="1" i="0" dirty="0" err="1">
                <a:solidFill>
                  <a:srgbClr val="993366"/>
                </a:solidFill>
                <a:effectLst/>
                <a:latin typeface="Mulish"/>
              </a:rPr>
              <a:t>cloud.version</a:t>
            </a:r>
            <a:r>
              <a:rPr lang="en-IN" b="1" i="0" dirty="0">
                <a:solidFill>
                  <a:srgbClr val="993366"/>
                </a:solidFill>
                <a:effectLst/>
                <a:latin typeface="Mulish"/>
              </a:rPr>
              <a:t>&gt;Hoxton.SR4&lt;/spring-</a:t>
            </a:r>
            <a:r>
              <a:rPr lang="en-IN" b="1" i="0" dirty="0" err="1">
                <a:solidFill>
                  <a:srgbClr val="993366"/>
                </a:solidFill>
                <a:effectLst/>
                <a:latin typeface="Mulish"/>
              </a:rPr>
              <a:t>cloud.version</a:t>
            </a:r>
            <a:r>
              <a:rPr lang="en-IN" b="1" i="0" dirty="0">
                <a:solidFill>
                  <a:srgbClr val="993366"/>
                </a:solidFill>
                <a:effectLst/>
                <a:latin typeface="Mulish"/>
              </a:rPr>
              <a:t>&gt;</a:t>
            </a:r>
            <a:endParaRPr lang="en-IN" dirty="0"/>
          </a:p>
        </p:txBody>
      </p:sp>
    </p:spTree>
    <p:extLst>
      <p:ext uri="{BB962C8B-B14F-4D97-AF65-F5344CB8AC3E}">
        <p14:creationId xmlns:p14="http://schemas.microsoft.com/office/powerpoint/2010/main" val="33665747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E808F3-23D7-4A8C-87B3-C06F34E56DAB}"/>
              </a:ext>
            </a:extLst>
          </p:cNvPr>
          <p:cNvSpPr txBox="1"/>
          <p:nvPr/>
        </p:nvSpPr>
        <p:spPr>
          <a:xfrm>
            <a:off x="2015067" y="165288"/>
            <a:ext cx="4572000" cy="461665"/>
          </a:xfrm>
          <a:prstGeom prst="rect">
            <a:avLst/>
          </a:prstGeom>
          <a:noFill/>
        </p:spPr>
        <p:txBody>
          <a:bodyPr wrap="square">
            <a:spAutoFit/>
          </a:bodyPr>
          <a:lstStyle/>
          <a:p>
            <a:pPr algn="ctr"/>
            <a:r>
              <a:rPr lang="en-IN" sz="2400" b="1" dirty="0" err="1">
                <a:solidFill>
                  <a:srgbClr val="002060"/>
                </a:solidFill>
              </a:rPr>
              <a:t>Hystrix</a:t>
            </a:r>
            <a:r>
              <a:rPr lang="en-IN" sz="2400" b="1" dirty="0">
                <a:solidFill>
                  <a:srgbClr val="002060"/>
                </a:solidFill>
              </a:rPr>
              <a:t> Configuration</a:t>
            </a:r>
          </a:p>
        </p:txBody>
      </p:sp>
      <p:pic>
        <p:nvPicPr>
          <p:cNvPr id="7" name="Picture 6">
            <a:extLst>
              <a:ext uri="{FF2B5EF4-FFF2-40B4-BE49-F238E27FC236}">
                <a16:creationId xmlns:a16="http://schemas.microsoft.com/office/drawing/2014/main" id="{04690225-5D70-450F-9AA0-8070183AD6FF}"/>
              </a:ext>
            </a:extLst>
          </p:cNvPr>
          <p:cNvPicPr>
            <a:picLocks noChangeAspect="1"/>
          </p:cNvPicPr>
          <p:nvPr/>
        </p:nvPicPr>
        <p:blipFill>
          <a:blip r:embed="rId2"/>
          <a:stretch>
            <a:fillRect/>
          </a:stretch>
        </p:blipFill>
        <p:spPr>
          <a:xfrm>
            <a:off x="990100" y="626953"/>
            <a:ext cx="7163800" cy="4207300"/>
          </a:xfrm>
          <a:prstGeom prst="rect">
            <a:avLst/>
          </a:prstGeom>
        </p:spPr>
      </p:pic>
    </p:spTree>
    <p:extLst>
      <p:ext uri="{BB962C8B-B14F-4D97-AF65-F5344CB8AC3E}">
        <p14:creationId xmlns:p14="http://schemas.microsoft.com/office/powerpoint/2010/main" val="3740988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TotalTime>
  <Words>7392</Words>
  <Application>Microsoft Office PowerPoint</Application>
  <PresentationFormat>On-screen Show (16:9)</PresentationFormat>
  <Paragraphs>584</Paragraphs>
  <Slides>148</Slides>
  <Notes>26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148</vt:i4>
      </vt:variant>
    </vt:vector>
  </HeadingPairs>
  <TitlesOfParts>
    <vt:vector size="167" baseType="lpstr">
      <vt:lpstr>Arial</vt:lpstr>
      <vt:lpstr>Calibri</vt:lpstr>
      <vt:lpstr>Consolas</vt:lpstr>
      <vt:lpstr>erdana</vt:lpstr>
      <vt:lpstr>gt-bold</vt:lpstr>
      <vt:lpstr>inherit</vt:lpstr>
      <vt:lpstr>inter-bold</vt:lpstr>
      <vt:lpstr>inter-regular</vt:lpstr>
      <vt:lpstr>Jost</vt:lpstr>
      <vt:lpstr>Mulish</vt:lpstr>
      <vt:lpstr>objektiv-mk1</vt:lpstr>
      <vt:lpstr>Open Sans</vt:lpstr>
      <vt:lpstr>Palatino</vt:lpstr>
      <vt:lpstr>Raleway</vt:lpstr>
      <vt:lpstr>Segoe UI</vt:lpstr>
      <vt:lpstr>sofia-pro</vt:lpstr>
      <vt:lpstr>times new roman</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Raj</dc:creator>
  <cp:lastModifiedBy>Rajashekar gs</cp:lastModifiedBy>
  <cp:revision>132</cp:revision>
  <dcterms:created xsi:type="dcterms:W3CDTF">2021-07-07T00:01:20Z</dcterms:created>
  <dcterms:modified xsi:type="dcterms:W3CDTF">2021-12-23T18:50:11Z</dcterms:modified>
</cp:coreProperties>
</file>